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4156" r:id="rId2"/>
    <p:sldMasterId id="2147484208" r:id="rId3"/>
    <p:sldMasterId id="2147484277" r:id="rId4"/>
    <p:sldMasterId id="2147484291" r:id="rId5"/>
    <p:sldMasterId id="2147484308" r:id="rId6"/>
  </p:sldMasterIdLst>
  <p:notesMasterIdLst>
    <p:notesMasterId r:id="rId22"/>
  </p:notesMasterIdLst>
  <p:handoutMasterIdLst>
    <p:handoutMasterId r:id="rId23"/>
  </p:handoutMasterIdLst>
  <p:sldIdLst>
    <p:sldId id="285" r:id="rId7"/>
    <p:sldId id="548" r:id="rId8"/>
    <p:sldId id="549" r:id="rId9"/>
    <p:sldId id="550" r:id="rId10"/>
    <p:sldId id="597" r:id="rId11"/>
    <p:sldId id="598" r:id="rId12"/>
    <p:sldId id="608" r:id="rId13"/>
    <p:sldId id="610" r:id="rId14"/>
    <p:sldId id="609" r:id="rId15"/>
    <p:sldId id="575" r:id="rId16"/>
    <p:sldId id="611" r:id="rId17"/>
    <p:sldId id="577" r:id="rId18"/>
    <p:sldId id="513" r:id="rId19"/>
    <p:sldId id="551" r:id="rId20"/>
    <p:sldId id="576" r:id="rId21"/>
  </p:sldIdLst>
  <p:sldSz cx="9144000" cy="6858000" type="screen4x3"/>
  <p:notesSz cx="6797675" cy="9874250"/>
  <p:defaultTextStyle>
    <a:defPPr>
      <a:defRPr lang="en-US"/>
    </a:defPPr>
    <a:lvl1pPr algn="r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folHlink"/>
        </a:solidFill>
        <a:latin typeface="Arial" pitchFamily="34" charset="0"/>
        <a:ea typeface="+mn-ea"/>
        <a:cs typeface="+mn-cs"/>
      </a:defRPr>
    </a:lvl1pPr>
    <a:lvl2pPr marL="457200" algn="r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folHlink"/>
        </a:solidFill>
        <a:latin typeface="Arial" pitchFamily="34" charset="0"/>
        <a:ea typeface="+mn-ea"/>
        <a:cs typeface="+mn-cs"/>
      </a:defRPr>
    </a:lvl2pPr>
    <a:lvl3pPr marL="914400" algn="r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folHlink"/>
        </a:solidFill>
        <a:latin typeface="Arial" pitchFamily="34" charset="0"/>
        <a:ea typeface="+mn-ea"/>
        <a:cs typeface="+mn-cs"/>
      </a:defRPr>
    </a:lvl3pPr>
    <a:lvl4pPr marL="1371600" algn="r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folHlink"/>
        </a:solidFill>
        <a:latin typeface="Arial" pitchFamily="34" charset="0"/>
        <a:ea typeface="+mn-ea"/>
        <a:cs typeface="+mn-cs"/>
      </a:defRPr>
    </a:lvl4pPr>
    <a:lvl5pPr marL="1828800" algn="r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folHlink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folHlink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folHlink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folHlink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folHlink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EAA"/>
    <a:srgbClr val="FFCC00"/>
    <a:srgbClr val="DDDDDD"/>
    <a:srgbClr val="FFFF99"/>
    <a:srgbClr val="340DF7"/>
    <a:srgbClr val="4D4D4D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713" autoAdjust="0"/>
  </p:normalViewPr>
  <p:slideViewPr>
    <p:cSldViewPr>
      <p:cViewPr>
        <p:scale>
          <a:sx n="100" d="100"/>
          <a:sy n="100" d="100"/>
        </p:scale>
        <p:origin x="-642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1896" y="-120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 descr="5%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0743" y="9380855"/>
            <a:ext cx="2946932" cy="49339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 vert="horz" wrap="none" lIns="93361" tIns="46681" rIns="93361" bIns="46681" numCol="1" anchor="b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Visit www.ptc.com</a:t>
            </a:r>
          </a:p>
        </p:txBody>
      </p:sp>
      <p:sp>
        <p:nvSpPr>
          <p:cNvPr id="449539" name="Rectangle 3" descr="5%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" y="0"/>
            <a:ext cx="2946932" cy="49339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 vert="horz" wrap="none" lIns="93361" tIns="46681" rIns="93361" bIns="46681" numCol="1" anchor="t" anchorCtr="0" compatLnSpc="1">
            <a:prstTxWarp prst="textNoShape">
              <a:avLst/>
            </a:prstTxWarp>
          </a:bodyPr>
          <a:lstStyle>
            <a:lvl1pPr algn="l" defTabSz="927100">
              <a:lnSpc>
                <a:spcPct val="100000"/>
              </a:lnSpc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8EC26141-D2A2-4D3A-9B3B-18783E8A1D97}" type="datetime5">
              <a:rPr lang="en-US"/>
              <a:pPr>
                <a:defRPr/>
              </a:pPr>
              <a:t>12-Mar-12</a:t>
            </a:fld>
            <a:endParaRPr lang="en-US"/>
          </a:p>
        </p:txBody>
      </p:sp>
      <p:sp>
        <p:nvSpPr>
          <p:cNvPr id="449540" name="Rectangle 4" descr="5%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855"/>
            <a:ext cx="2946932" cy="49339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 vert="horz" wrap="none" lIns="93361" tIns="46681" rIns="93361" bIns="46681" numCol="1" anchor="b" anchorCtr="0" compatLnSpc="1">
            <a:prstTxWarp prst="textNoShape">
              <a:avLst/>
            </a:prstTxWarp>
          </a:bodyPr>
          <a:lstStyle>
            <a:lvl1pPr algn="l" defTabSz="927100">
              <a:lnSpc>
                <a:spcPct val="100000"/>
              </a:lnSpc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Copyright 2000 Parametric Technology Corporation</a:t>
            </a:r>
          </a:p>
        </p:txBody>
      </p:sp>
      <p:sp>
        <p:nvSpPr>
          <p:cNvPr id="449541" name="Rectangle 5" descr="5%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43" y="0"/>
            <a:ext cx="2946932" cy="49339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ffectLst/>
        </p:spPr>
        <p:txBody>
          <a:bodyPr vert="horz" wrap="none" lIns="93361" tIns="46681" rIns="93361" bIns="46681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F2F0BF7-D151-4A6F-AF0E-48BAD4553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09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5750" y="9565878"/>
            <a:ext cx="2911925" cy="308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2971" tIns="51486" rIns="102971" bIns="51486" numCol="1" anchor="b" anchorCtr="0" compatLnSpc="1">
            <a:prstTxWarp prst="textNoShape">
              <a:avLst/>
            </a:prstTxWarp>
          </a:bodyPr>
          <a:lstStyle>
            <a:lvl1pPr defTabSz="927100"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Visit www.ptc.com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" y="0"/>
            <a:ext cx="2911925" cy="32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2971" tIns="51486" rIns="102971" bIns="51486" numCol="1" anchor="t" anchorCtr="0" compatLnSpc="1">
            <a:prstTxWarp prst="textNoShape">
              <a:avLst/>
            </a:prstTxWarp>
          </a:bodyPr>
          <a:lstStyle>
            <a:lvl1pPr algn="l" defTabSz="927100">
              <a:defRPr sz="10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99FB4171-0EE1-4D3B-BB3F-83AA40C8A35C}" type="datetime5">
              <a:rPr lang="en-US"/>
              <a:pPr>
                <a:defRPr/>
              </a:pPr>
              <a:t>12-Mar-12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3825" y="404813"/>
            <a:ext cx="3771900" cy="282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3937" y="3324100"/>
            <a:ext cx="6119817" cy="61215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2971" tIns="51486" rIns="102971" bIns="514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65879"/>
            <a:ext cx="3656615" cy="294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2971" tIns="51486" rIns="102971" bIns="51486" numCol="1" anchor="b" anchorCtr="0" compatLnSpc="1">
            <a:prstTxWarp prst="textNoShape">
              <a:avLst/>
            </a:prstTxWarp>
          </a:bodyPr>
          <a:lstStyle>
            <a:lvl1pPr algn="l" defTabSz="927100"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Copyright 2000 Parametric Technology Corporation</a:t>
            </a:r>
          </a:p>
        </p:txBody>
      </p:sp>
      <p:sp>
        <p:nvSpPr>
          <p:cNvPr id="1085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750" y="1"/>
            <a:ext cx="2911925" cy="33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2971" tIns="51486" rIns="102971" bIns="51486" numCol="1" anchor="t" anchorCtr="0" compatLnSpc="1">
            <a:prstTxWarp prst="textNoShape">
              <a:avLst/>
            </a:prstTxWarp>
          </a:bodyPr>
          <a:lstStyle>
            <a:lvl1pPr defTabSz="927100">
              <a:defRPr sz="10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9FE1DBA-71F1-4120-9C95-084BC251C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657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228600" indent="-114300" algn="l" rtl="0" eaLnBrk="0" fontAlgn="base" hangingPunct="0">
      <a:lnSpc>
        <a:spcPct val="90000"/>
      </a:lnSpc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460375" indent="-117475" algn="l" rtl="0" eaLnBrk="0" fontAlgn="base" hangingPunct="0">
      <a:lnSpc>
        <a:spcPct val="90000"/>
      </a:lnSpc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682625" indent="-107950" algn="l" rtl="0" eaLnBrk="0" fontAlgn="base" hangingPunct="0">
      <a:lnSpc>
        <a:spcPct val="90000"/>
      </a:lnSpc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919163" indent="-122238" algn="l" rtl="0" eaLnBrk="0" fontAlgn="base" hangingPunct="0">
      <a:lnSpc>
        <a:spcPct val="90000"/>
      </a:lnSpc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Visit www.ptc.com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05AC8D6-B2AF-44AE-9277-50E8F1660E14}" type="datetime5">
              <a:rPr lang="en-US" smtClean="0"/>
              <a:pPr/>
              <a:t>12-Mar-12</a:t>
            </a:fld>
            <a:endParaRPr lang="en-US" smtClean="0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Copyright 2000 Parametric Technology Corporation</a:t>
            </a:r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89730651-C0C8-4F34-B597-736BAD16E01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85DC3-106D-4270-88DF-49D83F9A0B3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85DC3-106D-4270-88DF-49D83F9A0B3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85DC3-106D-4270-88DF-49D83F9A0B3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Visit www.ptc.com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97DF04D-48CA-4D6C-A4D2-77BEF4426609}" type="datetime5">
              <a:rPr lang="en-US" smtClean="0"/>
              <a:pPr/>
              <a:t>12-Mar-12</a:t>
            </a:fld>
            <a:endParaRPr lang="en-US" smtClean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Copyright 2000 Parametric Technology Corporation</a:t>
            </a:r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E0DC86F-834D-49F2-8951-5507993B57A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85DC3-106D-4270-88DF-49D83F9A0B30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20.jpeg"/><Relationship Id="rId10" Type="http://schemas.openxmlformats.org/officeDocument/2006/relationships/image" Target="../media/image13.png"/><Relationship Id="rId4" Type="http://schemas.openxmlformats.org/officeDocument/2006/relationships/image" Target="../media/image19.emf"/><Relationship Id="rId9" Type="http://schemas.openxmlformats.org/officeDocument/2006/relationships/image" Target="../media/image1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_cutout_gradient copy"/>
          <p:cNvPicPr>
            <a:picLocks noChangeAspect="1" noChangeArrowheads="1"/>
          </p:cNvPicPr>
          <p:nvPr/>
        </p:nvPicPr>
        <p:blipFill>
          <a:blip r:embed="rId2" cstate="print"/>
          <a:srcRect l="17372" b="23685"/>
          <a:stretch>
            <a:fillRect/>
          </a:stretch>
        </p:blipFill>
        <p:spPr bwMode="auto">
          <a:xfrm>
            <a:off x="0" y="2438400"/>
            <a:ext cx="4711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wmg logo (rg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620" y="72921"/>
            <a:ext cx="3491880" cy="97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the_warwick_uni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673725"/>
            <a:ext cx="30480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8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28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3352800"/>
            <a:ext cx="3505200" cy="2286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431ABA6-7942-481D-B389-109B85892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 descr="C:\Users\YIDIZ-SEM01\Desktop\ekim_2011\YTUlogo\ytu_logo300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921"/>
            <a:ext cx="109308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5" descr="C:\Users\karatas\Desktop\agustos_2010\yıldız-sem\logo\yıldız-sem_logo_2.jpg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11242"/>
            <a:ext cx="667934" cy="104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sim 7" descr="C:\Users\YIDIZ-SEM01\Desktop\logo.pn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6338"/>
            <a:ext cx="2592288" cy="55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1981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791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600200"/>
            <a:ext cx="38862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38588"/>
            <a:ext cx="38862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563" y="1417638"/>
            <a:ext cx="8729662" cy="2011362"/>
          </a:xfrm>
        </p:spPr>
        <p:txBody>
          <a:bodyPr/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grpSp>
        <p:nvGrpSpPr>
          <p:cNvPr id="13320" name="Group 8"/>
          <p:cNvGrpSpPr>
            <a:grpSpLocks/>
          </p:cNvGrpSpPr>
          <p:nvPr userDrawn="1"/>
        </p:nvGrpSpPr>
        <p:grpSpPr bwMode="auto">
          <a:xfrm>
            <a:off x="287338" y="3546475"/>
            <a:ext cx="8582025" cy="2349500"/>
            <a:chOff x="181" y="2234"/>
            <a:chExt cx="5406" cy="1480"/>
          </a:xfrm>
        </p:grpSpPr>
        <p:pic>
          <p:nvPicPr>
            <p:cNvPr id="13321" name="Picture 9" descr="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7" y="2242"/>
              <a:ext cx="3850" cy="1472"/>
            </a:xfrm>
            <a:prstGeom prst="rect">
              <a:avLst/>
            </a:prstGeom>
            <a:noFill/>
          </p:spPr>
        </p:pic>
        <p:pic>
          <p:nvPicPr>
            <p:cNvPr id="13322" name="Picture 10" descr="78053727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1" y="2242"/>
              <a:ext cx="1546" cy="1472"/>
            </a:xfrm>
            <a:prstGeom prst="rect">
              <a:avLst/>
            </a:prstGeom>
            <a:noFill/>
          </p:spPr>
        </p:pic>
        <p:grpSp>
          <p:nvGrpSpPr>
            <p:cNvPr id="13323" name="Group 11"/>
            <p:cNvGrpSpPr>
              <a:grpSpLocks/>
            </p:cNvGrpSpPr>
            <p:nvPr userDrawn="1"/>
          </p:nvGrpSpPr>
          <p:grpSpPr bwMode="auto">
            <a:xfrm>
              <a:off x="181" y="2234"/>
              <a:ext cx="5406" cy="1480"/>
              <a:chOff x="-576" y="2308"/>
              <a:chExt cx="5424" cy="1422"/>
            </a:xfrm>
          </p:grpSpPr>
          <p:sp>
            <p:nvSpPr>
              <p:cNvPr id="13324" name="Rectangle 12"/>
              <p:cNvSpPr>
                <a:spLocks noChangeArrowheads="1"/>
              </p:cNvSpPr>
              <p:nvPr userDrawn="1"/>
            </p:nvSpPr>
            <p:spPr bwMode="auto">
              <a:xfrm>
                <a:off x="-576" y="2308"/>
                <a:ext cx="856" cy="293"/>
              </a:xfrm>
              <a:prstGeom prst="rect">
                <a:avLst/>
              </a:prstGeom>
              <a:solidFill>
                <a:schemeClr val="bg1">
                  <a:alpha val="4900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endParaRPr lang="en-US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 userDrawn="1"/>
            </p:nvSpPr>
            <p:spPr bwMode="auto">
              <a:xfrm>
                <a:off x="-576" y="2871"/>
                <a:ext cx="856" cy="294"/>
              </a:xfrm>
              <a:prstGeom prst="rect">
                <a:avLst/>
              </a:prstGeom>
              <a:solidFill>
                <a:schemeClr val="bg1">
                  <a:alpha val="4900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endParaRPr lang="en-US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26" name="Rectangle 14"/>
              <p:cNvSpPr>
                <a:spLocks noChangeArrowheads="1"/>
              </p:cNvSpPr>
              <p:nvPr userDrawn="1"/>
            </p:nvSpPr>
            <p:spPr bwMode="auto">
              <a:xfrm>
                <a:off x="-576" y="3437"/>
                <a:ext cx="268" cy="293"/>
              </a:xfrm>
              <a:prstGeom prst="rect">
                <a:avLst/>
              </a:prstGeom>
              <a:solidFill>
                <a:schemeClr val="bg1">
                  <a:alpha val="4900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endParaRPr lang="en-US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27" name="Rectangle 15"/>
              <p:cNvSpPr>
                <a:spLocks noChangeArrowheads="1"/>
              </p:cNvSpPr>
              <p:nvPr userDrawn="1"/>
            </p:nvSpPr>
            <p:spPr bwMode="auto">
              <a:xfrm>
                <a:off x="3992" y="2308"/>
                <a:ext cx="856" cy="293"/>
              </a:xfrm>
              <a:prstGeom prst="rect">
                <a:avLst/>
              </a:prstGeom>
              <a:solidFill>
                <a:schemeClr val="bg1">
                  <a:alpha val="4900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endParaRPr lang="en-US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28" name="Rectangle 16"/>
              <p:cNvSpPr>
                <a:spLocks noChangeArrowheads="1"/>
              </p:cNvSpPr>
              <p:nvPr userDrawn="1"/>
            </p:nvSpPr>
            <p:spPr bwMode="auto">
              <a:xfrm>
                <a:off x="3992" y="2871"/>
                <a:ext cx="856" cy="294"/>
              </a:xfrm>
              <a:prstGeom prst="rect">
                <a:avLst/>
              </a:prstGeom>
              <a:solidFill>
                <a:schemeClr val="bg1">
                  <a:alpha val="4900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endParaRPr lang="en-US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29" name="Rectangle 17"/>
              <p:cNvSpPr>
                <a:spLocks noChangeArrowheads="1"/>
              </p:cNvSpPr>
              <p:nvPr userDrawn="1"/>
            </p:nvSpPr>
            <p:spPr bwMode="auto">
              <a:xfrm>
                <a:off x="4580" y="3437"/>
                <a:ext cx="268" cy="293"/>
              </a:xfrm>
              <a:prstGeom prst="rect">
                <a:avLst/>
              </a:prstGeom>
              <a:solidFill>
                <a:schemeClr val="bg1">
                  <a:alpha val="4900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endParaRPr lang="en-US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30" name="Freeform 18"/>
              <p:cNvSpPr>
                <a:spLocks/>
              </p:cNvSpPr>
              <p:nvPr userDrawn="1"/>
            </p:nvSpPr>
            <p:spPr bwMode="auto">
              <a:xfrm>
                <a:off x="566" y="2308"/>
                <a:ext cx="2855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8"/>
                  </a:cxn>
                  <a:cxn ang="0">
                    <a:pos x="2880" y="288"/>
                  </a:cxn>
                  <a:cxn ang="0">
                    <a:pos x="2838" y="256"/>
                  </a:cxn>
                  <a:cxn ang="0">
                    <a:pos x="2660" y="134"/>
                  </a:cxn>
                  <a:cxn ang="0">
                    <a:pos x="2430" y="46"/>
                  </a:cxn>
                  <a:cxn ang="0">
                    <a:pos x="2230" y="10"/>
                  </a:cxn>
                  <a:cxn ang="0">
                    <a:pos x="2112" y="0"/>
                  </a:cxn>
                  <a:cxn ang="0">
                    <a:pos x="0" y="0"/>
                  </a:cxn>
                </a:cxnLst>
                <a:rect l="0" t="0" r="r" b="b"/>
                <a:pathLst>
                  <a:path w="2880" h="288">
                    <a:moveTo>
                      <a:pt x="0" y="0"/>
                    </a:moveTo>
                    <a:lnTo>
                      <a:pt x="0" y="288"/>
                    </a:lnTo>
                    <a:lnTo>
                      <a:pt x="2880" y="288"/>
                    </a:lnTo>
                    <a:lnTo>
                      <a:pt x="2838" y="256"/>
                    </a:lnTo>
                    <a:cubicBezTo>
                      <a:pt x="2838" y="256"/>
                      <a:pt x="2728" y="169"/>
                      <a:pt x="2660" y="134"/>
                    </a:cubicBezTo>
                    <a:cubicBezTo>
                      <a:pt x="2592" y="99"/>
                      <a:pt x="2502" y="67"/>
                      <a:pt x="2430" y="46"/>
                    </a:cubicBezTo>
                    <a:cubicBezTo>
                      <a:pt x="2358" y="25"/>
                      <a:pt x="2283" y="18"/>
                      <a:pt x="2230" y="10"/>
                    </a:cubicBezTo>
                    <a:lnTo>
                      <a:pt x="21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endParaRPr lang="en-US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31" name="Freeform 19"/>
              <p:cNvSpPr>
                <a:spLocks/>
              </p:cNvSpPr>
              <p:nvPr userDrawn="1"/>
            </p:nvSpPr>
            <p:spPr bwMode="auto">
              <a:xfrm>
                <a:off x="566" y="2871"/>
                <a:ext cx="3167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8"/>
                  </a:cxn>
                  <a:cxn ang="0">
                    <a:pos x="3194" y="290"/>
                  </a:cxn>
                  <a:cxn ang="0">
                    <a:pos x="3188" y="256"/>
                  </a:cxn>
                  <a:cxn ang="0">
                    <a:pos x="3160" y="146"/>
                  </a:cxn>
                  <a:cxn ang="0">
                    <a:pos x="3118" y="34"/>
                  </a:cxn>
                  <a:cxn ang="0">
                    <a:pos x="3102" y="2"/>
                  </a:cxn>
                  <a:cxn ang="0">
                    <a:pos x="0" y="0"/>
                  </a:cxn>
                </a:cxnLst>
                <a:rect l="0" t="0" r="r" b="b"/>
                <a:pathLst>
                  <a:path w="3194" h="290">
                    <a:moveTo>
                      <a:pt x="0" y="0"/>
                    </a:moveTo>
                    <a:lnTo>
                      <a:pt x="0" y="288"/>
                    </a:lnTo>
                    <a:lnTo>
                      <a:pt x="3194" y="290"/>
                    </a:lnTo>
                    <a:lnTo>
                      <a:pt x="3188" y="256"/>
                    </a:lnTo>
                    <a:cubicBezTo>
                      <a:pt x="3182" y="232"/>
                      <a:pt x="3172" y="183"/>
                      <a:pt x="3160" y="146"/>
                    </a:cubicBezTo>
                    <a:cubicBezTo>
                      <a:pt x="3146" y="103"/>
                      <a:pt x="3128" y="58"/>
                      <a:pt x="3118" y="34"/>
                    </a:cubicBezTo>
                    <a:lnTo>
                      <a:pt x="310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endParaRPr lang="en-US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32" name="Freeform 20"/>
              <p:cNvSpPr>
                <a:spLocks/>
              </p:cNvSpPr>
              <p:nvPr userDrawn="1"/>
            </p:nvSpPr>
            <p:spPr bwMode="auto">
              <a:xfrm>
                <a:off x="2851" y="3435"/>
                <a:ext cx="914" cy="295"/>
              </a:xfrm>
              <a:custGeom>
                <a:avLst/>
                <a:gdLst/>
                <a:ahLst/>
                <a:cxnLst>
                  <a:cxn ang="0">
                    <a:pos x="0" y="290"/>
                  </a:cxn>
                  <a:cxn ang="0">
                    <a:pos x="0" y="2"/>
                  </a:cxn>
                  <a:cxn ang="0">
                    <a:pos x="3194" y="0"/>
                  </a:cxn>
                  <a:cxn ang="0">
                    <a:pos x="3176" y="156"/>
                  </a:cxn>
                  <a:cxn ang="0">
                    <a:pos x="3150" y="254"/>
                  </a:cxn>
                  <a:cxn ang="0">
                    <a:pos x="3140" y="290"/>
                  </a:cxn>
                  <a:cxn ang="0">
                    <a:pos x="0" y="290"/>
                  </a:cxn>
                </a:cxnLst>
                <a:rect l="0" t="0" r="r" b="b"/>
                <a:pathLst>
                  <a:path w="3194" h="290">
                    <a:moveTo>
                      <a:pt x="0" y="290"/>
                    </a:moveTo>
                    <a:lnTo>
                      <a:pt x="0" y="2"/>
                    </a:lnTo>
                    <a:lnTo>
                      <a:pt x="3194" y="0"/>
                    </a:lnTo>
                    <a:lnTo>
                      <a:pt x="3176" y="156"/>
                    </a:lnTo>
                    <a:cubicBezTo>
                      <a:pt x="3169" y="198"/>
                      <a:pt x="3162" y="232"/>
                      <a:pt x="3150" y="254"/>
                    </a:cubicBezTo>
                    <a:lnTo>
                      <a:pt x="3140" y="290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chemeClr val="bg1">
                  <a:alpha val="49001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endParaRPr lang="en-US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33" name="Rectangle 21"/>
              <p:cNvSpPr>
                <a:spLocks noChangeArrowheads="1"/>
              </p:cNvSpPr>
              <p:nvPr userDrawn="1"/>
            </p:nvSpPr>
            <p:spPr bwMode="auto">
              <a:xfrm>
                <a:off x="1137" y="3437"/>
                <a:ext cx="856" cy="293"/>
              </a:xfrm>
              <a:prstGeom prst="rect">
                <a:avLst/>
              </a:prstGeom>
              <a:solidFill>
                <a:schemeClr val="bg1">
                  <a:alpha val="49001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eaLnBrk="1" hangingPunct="1">
                  <a:lnSpc>
                    <a:spcPct val="100000"/>
                  </a:lnSpc>
                </a:pPr>
                <a:endParaRPr lang="en-US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13334" name="Picture 2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3635375"/>
            <a:ext cx="1296988" cy="973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335" name="Picture 23" descr="Cloud Computi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3500438"/>
            <a:ext cx="1368425" cy="1222375"/>
          </a:xfrm>
          <a:prstGeom prst="rect">
            <a:avLst/>
          </a:prstGeom>
          <a:noFill/>
        </p:spPr>
      </p:pic>
      <p:grpSp>
        <p:nvGrpSpPr>
          <p:cNvPr id="13357" name="Group 45"/>
          <p:cNvGrpSpPr>
            <a:grpSpLocks/>
          </p:cNvGrpSpPr>
          <p:nvPr userDrawn="1"/>
        </p:nvGrpSpPr>
        <p:grpSpPr bwMode="auto">
          <a:xfrm>
            <a:off x="123825" y="88900"/>
            <a:ext cx="8867775" cy="414338"/>
            <a:chOff x="126" y="56"/>
            <a:chExt cx="5586" cy="261"/>
          </a:xfrm>
        </p:grpSpPr>
        <p:pic>
          <p:nvPicPr>
            <p:cNvPr id="13358" name="Picture 46" descr="5300_IBMpos_black_PPT_bkgd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4" y="98"/>
              <a:ext cx="438" cy="177"/>
            </a:xfrm>
            <a:prstGeom prst="rect">
              <a:avLst/>
            </a:prstGeom>
            <a:noFill/>
          </p:spPr>
        </p:pic>
        <p:pic>
          <p:nvPicPr>
            <p:cNvPr id="13359" name="Picture 47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2" y="63"/>
              <a:ext cx="53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60" name="Picture 48" descr="ViewDocument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6" y="84"/>
              <a:ext cx="721" cy="205"/>
            </a:xfrm>
            <a:prstGeom prst="rect">
              <a:avLst/>
            </a:prstGeom>
            <a:noFill/>
          </p:spPr>
        </p:pic>
        <p:grpSp>
          <p:nvGrpSpPr>
            <p:cNvPr id="13361" name="Group 49"/>
            <p:cNvGrpSpPr>
              <a:grpSpLocks/>
            </p:cNvGrpSpPr>
            <p:nvPr userDrawn="1"/>
          </p:nvGrpSpPr>
          <p:grpSpPr bwMode="auto">
            <a:xfrm>
              <a:off x="1392" y="61"/>
              <a:ext cx="964" cy="251"/>
              <a:chOff x="2648" y="58"/>
              <a:chExt cx="1308" cy="336"/>
            </a:xfrm>
          </p:grpSpPr>
          <p:pic>
            <p:nvPicPr>
              <p:cNvPr id="13362" name="Picture 50" descr="sendimag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648" y="58"/>
                <a:ext cx="336" cy="336"/>
              </a:xfrm>
              <a:prstGeom prst="rect">
                <a:avLst/>
              </a:prstGeom>
              <a:noFill/>
            </p:spPr>
          </p:pic>
          <p:sp>
            <p:nvSpPr>
              <p:cNvPr id="13363" name="Text Box 51"/>
              <p:cNvSpPr txBox="1">
                <a:spLocks noChangeArrowheads="1"/>
              </p:cNvSpPr>
              <p:nvPr/>
            </p:nvSpPr>
            <p:spPr bwMode="auto">
              <a:xfrm>
                <a:off x="2968" y="160"/>
                <a:ext cx="9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GB" sz="900">
                    <a:solidFill>
                      <a:srgbClr val="000000"/>
                    </a:solidFill>
                    <a:latin typeface="Candara" pitchFamily="32" charset="0"/>
                  </a:rPr>
                  <a:t>Maverick Television</a:t>
                </a:r>
              </a:p>
            </p:txBody>
          </p:sp>
        </p:grpSp>
        <p:pic>
          <p:nvPicPr>
            <p:cNvPr id="13364" name="Picture 52" descr="University Hospitals Coventry and Warwickshire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78" y="95"/>
              <a:ext cx="884" cy="183"/>
            </a:xfrm>
            <a:prstGeom prst="rect">
              <a:avLst/>
            </a:prstGeom>
            <a:noFill/>
          </p:spPr>
        </p:pic>
        <p:pic>
          <p:nvPicPr>
            <p:cNvPr id="13365" name="Picture 53" descr="Experian.com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52" y="69"/>
              <a:ext cx="655" cy="235"/>
            </a:xfrm>
            <a:prstGeom prst="rect">
              <a:avLst/>
            </a:prstGeom>
            <a:noFill/>
          </p:spPr>
        </p:pic>
        <p:pic>
          <p:nvPicPr>
            <p:cNvPr id="13366" name="Picture 54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35" y="83"/>
              <a:ext cx="60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67" name="Picture 55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03" y="56"/>
              <a:ext cx="509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2505529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9E5CD6-AD33-4257-8870-7E6D424FC4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1435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F5FAC7-C17C-4D7D-B2EA-6130094DED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9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863725"/>
            <a:ext cx="4221162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3725"/>
            <a:ext cx="4221163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BD05ED-FFC3-4C02-A045-C1A5930C3D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142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782963-0077-4000-88A6-1A8EA236E9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320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92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C1C320-D1BA-4046-95DE-346D48AB59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9756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9DD407-5672-4E47-8DA2-1687F2EF84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0216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7FF79D-C38B-4C3A-AEFC-D56C80CEAD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87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C3CE29-0412-4D4B-852F-FB8E73485F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1962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1016C2-4301-422D-8FAD-E1B2761F11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7432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22860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228600"/>
            <a:ext cx="63627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537158-9516-4015-98BF-9B42D1AC5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8960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_cutout_gradient copy"/>
          <p:cNvPicPr>
            <a:picLocks noChangeAspect="1" noChangeArrowheads="1"/>
          </p:cNvPicPr>
          <p:nvPr/>
        </p:nvPicPr>
        <p:blipFill>
          <a:blip r:embed="rId2"/>
          <a:srcRect l="17372" b="23685"/>
          <a:stretch>
            <a:fillRect/>
          </a:stretch>
        </p:blipFill>
        <p:spPr bwMode="auto">
          <a:xfrm>
            <a:off x="0" y="2438400"/>
            <a:ext cx="4711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8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28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3352800"/>
            <a:ext cx="3505200" cy="2286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C9CE518-BEAD-4037-9617-274C3D5988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1655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077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87779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5916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1070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88406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12185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22535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27851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4154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1981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791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11053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0854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51806810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600200"/>
            <a:ext cx="38862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38588"/>
            <a:ext cx="38862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861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954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04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630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7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1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3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454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274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667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7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2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74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24400" y="228600"/>
            <a:ext cx="426720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endParaRPr lang="en-GB" sz="2800" b="0">
              <a:solidFill>
                <a:srgbClr val="141F26"/>
              </a:solidFill>
              <a:latin typeface="Arial" charset="0"/>
            </a:endParaRPr>
          </a:p>
        </p:txBody>
      </p:sp>
      <p:pic>
        <p:nvPicPr>
          <p:cNvPr id="5" name="Picture 5" descr="wmg logo (rgb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0"/>
            <a:ext cx="35337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06938" y="2949575"/>
            <a:ext cx="4311650" cy="1306513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0113" y="5199063"/>
            <a:ext cx="4130675" cy="868362"/>
          </a:xfrm>
          <a:prstGeom prst="rect">
            <a:avLst/>
          </a:prstGeom>
        </p:spPr>
        <p:txBody>
          <a:bodyPr/>
          <a:lstStyle>
            <a:lvl1pPr algn="ctr">
              <a:defRPr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646603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38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42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03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42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96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55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58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20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29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6915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41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10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40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43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60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63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52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01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1349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7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37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0337A623-0724-4321-90DE-18DC0F9A5232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12/03/2012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49A8BFD-1029-407E-BD81-2B2D2C456C48}" type="slidenum">
              <a:rPr lang="en-GB" sz="1800" b="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2579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47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2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26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23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4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2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1028" name="Picture 4" descr="earth_cutout_gradient copy"/>
          <p:cNvPicPr>
            <a:picLocks noChangeAspect="1" noChangeArrowheads="1"/>
          </p:cNvPicPr>
          <p:nvPr/>
        </p:nvPicPr>
        <p:blipFill>
          <a:blip r:embed="rId16" cstate="print"/>
          <a:srcRect l="24054" r="63921" b="23685"/>
          <a:stretch>
            <a:fillRect/>
          </a:stretch>
        </p:blipFill>
        <p:spPr bwMode="auto">
          <a:xfrm>
            <a:off x="0" y="2438400"/>
            <a:ext cx="68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wmg logo (rgb)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228600"/>
            <a:ext cx="76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the_warwick_uni_blu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" y="523875"/>
            <a:ext cx="685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0" y="1371600"/>
            <a:ext cx="792480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6878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8" name="Picture 7" descr="C:\Users\YIDIZ-SEM01\Desktop\ekim_2011\YTUlogo\ytu_logo300.gi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7" y="1398527"/>
            <a:ext cx="441217" cy="4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5" descr="C:\Users\karatas\Desktop\agustos_2010\yıldız-sem\logo\yıldız-sem_logo_2.jpg"/>
          <p:cNvPicPr/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2291" y="1954560"/>
            <a:ext cx="441217" cy="73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sim 7" descr="C:\Users\YIDIZ-SEM01\Desktop\logo.png"/>
          <p:cNvPicPr/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" y="1053792"/>
            <a:ext cx="1373188" cy="3126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</p:sldLayoutIdLst>
  <p:transition spd="slow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32118"/>
        </a:buClr>
        <a:buChar char="•"/>
        <a:defRPr sz="3200">
          <a:solidFill>
            <a:srgbClr val="86878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28600"/>
            <a:ext cx="8686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863725"/>
            <a:ext cx="859472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274638" y="105092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82563" y="6537325"/>
            <a:ext cx="3667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algn="l" eaLnBrk="1" hangingPunct="1">
              <a:lnSpc>
                <a:spcPct val="100000"/>
              </a:lnSpc>
            </a:pPr>
            <a:fld id="{289A19AA-A994-488A-BFB5-3405FB414F48}" type="slidenum">
              <a:rPr lang="en-US" b="0">
                <a:solidFill>
                  <a:srgbClr val="000000"/>
                </a:solidFill>
                <a:latin typeface="Arial" charset="0"/>
              </a:rPr>
              <a:pPr algn="l" eaLnBrk="1" hangingPunct="1">
                <a:lnSpc>
                  <a:spcPct val="100000"/>
                </a:lnSpc>
              </a:pPr>
              <a:t>‹#›</a:t>
            </a:fld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54163" y="6537325"/>
            <a:ext cx="5943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rgbClr val="FF5050"/>
                </a:solidFill>
              </a:defRPr>
            </a:lvl1pPr>
          </a:lstStyle>
          <a:p>
            <a:pPr eaLnBrk="1" hangingPunct="1">
              <a:lnSpc>
                <a:spcPct val="10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537325"/>
            <a:ext cx="1004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algn="l" eaLnBrk="1" hangingPunct="1">
              <a:lnSpc>
                <a:spcPct val="100000"/>
              </a:lnSpc>
            </a:pP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2312" name="Group 24"/>
          <p:cNvGrpSpPr>
            <a:grpSpLocks/>
          </p:cNvGrpSpPr>
          <p:nvPr userDrawn="1"/>
        </p:nvGrpSpPr>
        <p:grpSpPr bwMode="auto">
          <a:xfrm>
            <a:off x="123825" y="88900"/>
            <a:ext cx="8867775" cy="414338"/>
            <a:chOff x="126" y="56"/>
            <a:chExt cx="5586" cy="261"/>
          </a:xfrm>
        </p:grpSpPr>
        <p:pic>
          <p:nvPicPr>
            <p:cNvPr id="12313" name="Picture 25" descr="5300_IBMpos_black_PPT_bkgd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84" y="98"/>
              <a:ext cx="438" cy="177"/>
            </a:xfrm>
            <a:prstGeom prst="rect">
              <a:avLst/>
            </a:prstGeom>
            <a:noFill/>
          </p:spPr>
        </p:pic>
        <p:pic>
          <p:nvPicPr>
            <p:cNvPr id="12314" name="Picture 26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42" y="63"/>
              <a:ext cx="53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15" name="Picture 27" descr="ViewDocument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6" y="84"/>
              <a:ext cx="721" cy="205"/>
            </a:xfrm>
            <a:prstGeom prst="rect">
              <a:avLst/>
            </a:prstGeom>
            <a:noFill/>
          </p:spPr>
        </p:pic>
        <p:grpSp>
          <p:nvGrpSpPr>
            <p:cNvPr id="12316" name="Group 28"/>
            <p:cNvGrpSpPr>
              <a:grpSpLocks/>
            </p:cNvGrpSpPr>
            <p:nvPr userDrawn="1"/>
          </p:nvGrpSpPr>
          <p:grpSpPr bwMode="auto">
            <a:xfrm>
              <a:off x="1392" y="61"/>
              <a:ext cx="964" cy="251"/>
              <a:chOff x="2648" y="58"/>
              <a:chExt cx="1308" cy="336"/>
            </a:xfrm>
          </p:grpSpPr>
          <p:pic>
            <p:nvPicPr>
              <p:cNvPr id="12317" name="Picture 29" descr="sendimage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648" y="58"/>
                <a:ext cx="336" cy="336"/>
              </a:xfrm>
              <a:prstGeom prst="rect">
                <a:avLst/>
              </a:prstGeom>
              <a:noFill/>
            </p:spPr>
          </p:pic>
          <p:sp>
            <p:nvSpPr>
              <p:cNvPr id="12318" name="Text Box 30"/>
              <p:cNvSpPr txBox="1">
                <a:spLocks noChangeArrowheads="1"/>
              </p:cNvSpPr>
              <p:nvPr/>
            </p:nvSpPr>
            <p:spPr bwMode="auto">
              <a:xfrm>
                <a:off x="2968" y="160"/>
                <a:ext cx="9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en-GB" sz="900">
                    <a:solidFill>
                      <a:srgbClr val="000000"/>
                    </a:solidFill>
                    <a:latin typeface="Candara" pitchFamily="32" charset="0"/>
                  </a:rPr>
                  <a:t>Maverick Television</a:t>
                </a:r>
              </a:p>
            </p:txBody>
          </p:sp>
        </p:grpSp>
        <p:pic>
          <p:nvPicPr>
            <p:cNvPr id="12319" name="Picture 31" descr="University Hospitals Coventry and Warwickshire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78" y="95"/>
              <a:ext cx="884" cy="183"/>
            </a:xfrm>
            <a:prstGeom prst="rect">
              <a:avLst/>
            </a:prstGeom>
            <a:noFill/>
          </p:spPr>
        </p:pic>
        <p:pic>
          <p:nvPicPr>
            <p:cNvPr id="12320" name="Picture 32" descr="Experian.com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352" y="69"/>
              <a:ext cx="655" cy="235"/>
            </a:xfrm>
            <a:prstGeom prst="rect">
              <a:avLst/>
            </a:prstGeom>
            <a:noFill/>
          </p:spPr>
        </p:pic>
        <p:pic>
          <p:nvPicPr>
            <p:cNvPr id="12321" name="Picture 33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535" y="83"/>
              <a:ext cx="60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22" name="Picture 34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203" y="56"/>
              <a:ext cx="509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3955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ransition spd="med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3038" indent="-1730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55663" indent="-173038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03325" indent="-173038" algn="l" rtl="0" fontAlgn="base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+mn-lt"/>
          <a:cs typeface="+mn-cs"/>
        </a:defRPr>
      </a:lvl4pPr>
      <a:lvl5pPr marL="15398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Picture 4" descr="earth_cutout_gradient copy"/>
          <p:cNvPicPr>
            <a:picLocks noChangeAspect="1" noChangeArrowheads="1"/>
          </p:cNvPicPr>
          <p:nvPr/>
        </p:nvPicPr>
        <p:blipFill>
          <a:blip r:embed="rId16"/>
          <a:srcRect l="24054" r="63921" b="23685"/>
          <a:stretch>
            <a:fillRect/>
          </a:stretch>
        </p:blipFill>
        <p:spPr bwMode="auto">
          <a:xfrm>
            <a:off x="0" y="2438400"/>
            <a:ext cx="68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0" y="1371600"/>
            <a:ext cx="792480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6878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32118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32118"/>
        </a:buClr>
        <a:buChar char="•"/>
        <a:defRPr sz="3200">
          <a:solidFill>
            <a:srgbClr val="86878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8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</p:sldLayoutIdLst>
  <p:txStyles>
    <p:titleStyle>
      <a:lvl1pPr indent="3175" algn="l" defTabSz="695325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indent="3175" algn="l" defTabSz="695325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003399"/>
          </a:solidFill>
          <a:latin typeface="Arial" pitchFamily="-65" charset="0"/>
          <a:ea typeface="Arial" pitchFamily="-65" charset="0"/>
          <a:cs typeface="Arial" pitchFamily="-65" charset="0"/>
        </a:defRPr>
      </a:lvl2pPr>
      <a:lvl3pPr indent="3175" algn="l" defTabSz="695325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003399"/>
          </a:solidFill>
          <a:latin typeface="Arial" pitchFamily="-65" charset="0"/>
          <a:ea typeface="Arial" pitchFamily="-65" charset="0"/>
          <a:cs typeface="Arial" pitchFamily="-65" charset="0"/>
        </a:defRPr>
      </a:lvl3pPr>
      <a:lvl4pPr indent="3175" algn="l" defTabSz="695325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003399"/>
          </a:solidFill>
          <a:latin typeface="Arial" pitchFamily="-65" charset="0"/>
          <a:ea typeface="Arial" pitchFamily="-65" charset="0"/>
          <a:cs typeface="Arial" pitchFamily="-65" charset="0"/>
        </a:defRPr>
      </a:lvl4pPr>
      <a:lvl5pPr indent="3175" algn="l" defTabSz="695325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003399"/>
          </a:solidFill>
          <a:latin typeface="Arial" pitchFamily="-65" charset="0"/>
          <a:ea typeface="Arial" pitchFamily="-65" charset="0"/>
          <a:cs typeface="Arial" pitchFamily="-65" charset="0"/>
        </a:defRPr>
      </a:lvl5pPr>
      <a:lvl6pPr marL="457200" indent="3175" algn="l" defTabSz="695325" rtl="0" fontAlgn="base">
        <a:spcBef>
          <a:spcPct val="20000"/>
        </a:spcBef>
        <a:spcAft>
          <a:spcPct val="0"/>
        </a:spcAft>
        <a:defRPr sz="3200" b="1">
          <a:solidFill>
            <a:srgbClr val="003399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indent="3175" algn="l" defTabSz="695325" rtl="0" fontAlgn="base">
        <a:spcBef>
          <a:spcPct val="20000"/>
        </a:spcBef>
        <a:spcAft>
          <a:spcPct val="0"/>
        </a:spcAft>
        <a:defRPr sz="3200" b="1">
          <a:solidFill>
            <a:srgbClr val="003399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indent="3175" algn="l" defTabSz="695325" rtl="0" fontAlgn="base">
        <a:spcBef>
          <a:spcPct val="20000"/>
        </a:spcBef>
        <a:spcAft>
          <a:spcPct val="0"/>
        </a:spcAft>
        <a:defRPr sz="3200" b="1">
          <a:solidFill>
            <a:srgbClr val="003399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indent="3175" algn="l" defTabSz="695325" rtl="0" fontAlgn="base">
        <a:spcBef>
          <a:spcPct val="20000"/>
        </a:spcBef>
        <a:spcAft>
          <a:spcPct val="0"/>
        </a:spcAft>
        <a:defRPr sz="3200" b="1">
          <a:solidFill>
            <a:srgbClr val="003399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190500" indent="-190500" algn="l" defTabSz="695325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E207F"/>
          </a:solidFill>
          <a:latin typeface="+mn-lt"/>
          <a:ea typeface="+mn-ea"/>
          <a:cs typeface="+mn-cs"/>
        </a:defRPr>
      </a:lvl1pPr>
      <a:lvl2pPr marL="549275" indent="-168275" algn="l" defTabSz="695325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rgbClr val="0E207F"/>
          </a:solidFill>
          <a:latin typeface="+mn-lt"/>
          <a:ea typeface="+mn-ea"/>
          <a:cs typeface="+mn-cs"/>
        </a:defRPr>
      </a:lvl2pPr>
      <a:lvl3pPr marL="954088" indent="-190500" algn="l" defTabSz="695325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0E207F"/>
          </a:solidFill>
          <a:latin typeface="+mn-lt"/>
          <a:ea typeface="+mn-ea"/>
          <a:cs typeface="+mn-cs"/>
        </a:defRPr>
      </a:lvl3pPr>
      <a:lvl4pPr marL="1331913" indent="-187325" algn="l" defTabSz="695325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0E207F"/>
          </a:solidFill>
          <a:latin typeface="+mn-lt"/>
          <a:ea typeface="+mn-ea"/>
          <a:cs typeface="+mn-cs"/>
        </a:defRPr>
      </a:lvl4pPr>
      <a:lvl5pPr marL="1731963" indent="-209550" algn="l" defTabSz="695325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0E207F"/>
          </a:solidFill>
          <a:latin typeface="+mn-lt"/>
          <a:ea typeface="+mn-ea"/>
          <a:cs typeface="+mn-cs"/>
        </a:defRPr>
      </a:lvl5pPr>
      <a:lvl6pPr marL="2189163" indent="-209550" algn="l" defTabSz="695325" rtl="0" fontAlgn="base">
        <a:spcBef>
          <a:spcPct val="20000"/>
        </a:spcBef>
        <a:spcAft>
          <a:spcPct val="0"/>
        </a:spcAft>
        <a:buChar char="•"/>
        <a:defRPr b="1">
          <a:solidFill>
            <a:srgbClr val="0E207F"/>
          </a:solidFill>
          <a:latin typeface="+mn-lt"/>
          <a:ea typeface="+mn-ea"/>
          <a:cs typeface="+mn-cs"/>
        </a:defRPr>
      </a:lvl6pPr>
      <a:lvl7pPr marL="2646363" indent="-209550" algn="l" defTabSz="695325" rtl="0" fontAlgn="base">
        <a:spcBef>
          <a:spcPct val="20000"/>
        </a:spcBef>
        <a:spcAft>
          <a:spcPct val="0"/>
        </a:spcAft>
        <a:buChar char="•"/>
        <a:defRPr b="1">
          <a:solidFill>
            <a:srgbClr val="0E207F"/>
          </a:solidFill>
          <a:latin typeface="+mn-lt"/>
          <a:ea typeface="+mn-ea"/>
          <a:cs typeface="+mn-cs"/>
        </a:defRPr>
      </a:lvl7pPr>
      <a:lvl8pPr marL="3103563" indent="-209550" algn="l" defTabSz="695325" rtl="0" fontAlgn="base">
        <a:spcBef>
          <a:spcPct val="20000"/>
        </a:spcBef>
        <a:spcAft>
          <a:spcPct val="0"/>
        </a:spcAft>
        <a:buChar char="•"/>
        <a:defRPr b="1">
          <a:solidFill>
            <a:srgbClr val="0E207F"/>
          </a:solidFill>
          <a:latin typeface="+mn-lt"/>
          <a:ea typeface="+mn-ea"/>
          <a:cs typeface="+mn-cs"/>
        </a:defRPr>
      </a:lvl8pPr>
      <a:lvl9pPr marL="3560763" indent="-209550" algn="l" defTabSz="695325" rtl="0" fontAlgn="base">
        <a:spcBef>
          <a:spcPct val="20000"/>
        </a:spcBef>
        <a:spcAft>
          <a:spcPct val="0"/>
        </a:spcAft>
        <a:buChar char="•"/>
        <a:defRPr b="1">
          <a:solidFill>
            <a:srgbClr val="0E207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2" descr="WMG logo cropped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466"/>
            <a:ext cx="503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56" y="6464456"/>
            <a:ext cx="3349036" cy="39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00834"/>
            <a:ext cx="5714556" cy="35716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8866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Calibri"/>
              </a:rPr>
              <a:t>© 2012</a:t>
            </a: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Connector 14"/>
          <p:cNvCxnSpPr/>
          <p:nvPr userDrawn="1"/>
        </p:nvCxnSpPr>
        <p:spPr>
          <a:xfrm>
            <a:off x="428625" y="1052736"/>
            <a:ext cx="8358188" cy="1587"/>
          </a:xfrm>
          <a:prstGeom prst="line">
            <a:avLst/>
          </a:prstGeom>
          <a:ln w="76200" cap="rnd">
            <a:solidFill>
              <a:srgbClr val="00B0F0"/>
            </a:solidFill>
            <a:prstDash val="sysDot"/>
          </a:ln>
          <a:effectLst>
            <a:outerShdw blurRad="40000" dist="38100" dir="42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squiggl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092825"/>
            <a:ext cx="93599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54" y="0"/>
            <a:ext cx="2338546" cy="7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2" descr="WMG logo croppe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466"/>
            <a:ext cx="503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56" y="6464456"/>
            <a:ext cx="3349036" cy="39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00834"/>
            <a:ext cx="5714556" cy="35716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8866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  <a:latin typeface="Calibri"/>
              </a:rPr>
              <a:t>© 2012</a:t>
            </a: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Connector 14"/>
          <p:cNvCxnSpPr/>
          <p:nvPr userDrawn="1"/>
        </p:nvCxnSpPr>
        <p:spPr>
          <a:xfrm>
            <a:off x="428625" y="1052736"/>
            <a:ext cx="8358188" cy="1587"/>
          </a:xfrm>
          <a:prstGeom prst="line">
            <a:avLst/>
          </a:prstGeom>
          <a:ln w="76200" cap="rnd">
            <a:solidFill>
              <a:srgbClr val="00B0F0"/>
            </a:solidFill>
            <a:prstDash val="sysDot"/>
          </a:ln>
          <a:effectLst>
            <a:outerShdw blurRad="40000" dist="38100" dir="42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squiggl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092825"/>
            <a:ext cx="93599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5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32350" y="2420938"/>
            <a:ext cx="4311650" cy="1306512"/>
          </a:xfrm>
        </p:spPr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945" y="3068960"/>
            <a:ext cx="5076055" cy="4248150"/>
          </a:xfrm>
        </p:spPr>
        <p:txBody>
          <a:bodyPr/>
          <a:lstStyle/>
          <a:p>
            <a:pPr eaLnBrk="1" hangingPunct="1"/>
            <a:r>
              <a:rPr lang="en-GB" sz="4800" i="1" dirty="0" smtClean="0">
                <a:solidFill>
                  <a:srgbClr val="C00000"/>
                </a:solidFill>
              </a:rPr>
              <a:t>The WMG - YTU Programme </a:t>
            </a:r>
            <a:endParaRPr lang="en-GB" sz="4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C00000"/>
                </a:solidFill>
                <a:cs typeface="Tahoma" pitchFamily="34" charset="0"/>
              </a:rPr>
              <a:t>Current Modules</a:t>
            </a:r>
            <a:endParaRPr lang="en-GB" sz="2800" dirty="0" smtClean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2667000" cy="5410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None/>
              <a:defRPr/>
            </a:pP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Business Modules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Business Awareness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Commercial &amp; Industrial Law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International Joint Ventures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tabLst>
                <a:tab pos="85725" algn="l"/>
              </a:tabLst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Managerial Accounting &amp; Control 	Systems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Strategic Marketing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tabLst>
                <a:tab pos="85725" algn="l"/>
              </a:tabLst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Business Policy &amp; Strategic 	Management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E-Commerce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Financial Analysis &amp; Control Systems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Financial Decision Making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Global Business Environment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Global e-Business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Legal Aspects of Global Business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Management of Change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People in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Organisations</a:t>
            </a:r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itchFamily="34" charset="0"/>
              <a:cs typeface="Tahoma" pitchFamily="34" charset="0"/>
            </a:endParaRPr>
          </a:p>
          <a:p>
            <a:pPr marL="85725" indent="-85725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None/>
              <a:defRPr/>
            </a:pP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Operations Modules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Design Management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Improving Business Performance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Improving Manager Performance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Industrial Engineering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Logistics Planning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Process Analysis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Process Improvement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429000" y="1447800"/>
            <a:ext cx="2895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</a:t>
            </a: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Project Planning, Management and Control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Quality Management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Manufacturing Planning &amp; Control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Manufacturing Process Capability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Supply Chain Management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Total Productive Maintenance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Working in Teams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Applied Statistical Methods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Business and Operations Design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Collaborative Product Development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Creating Business Excellence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Design for the Environment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Improving Personal Performance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Innovation Strategy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Knowledge-based Asset Management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Leadership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Leadership &amp; Excellence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Lean Principles &amp; Application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Logistics &amp; Operations Management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Managing the Multi-Project/Programme 	Environment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Operations Strategy for Industry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Process Improvement Using Six Sigma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Procurement &amp; Inventory Management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E32118"/>
              </a:buClr>
              <a:buSzPct val="70000"/>
            </a:pPr>
            <a:endParaRPr lang="en-US" sz="1000" dirty="0">
              <a:solidFill>
                <a:srgbClr val="80808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1447800"/>
            <a:ext cx="2819400" cy="5111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tabLst>
                <a:tab pos="85725" algn="l"/>
              </a:tabLst>
              <a:defRPr/>
            </a:pP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</a:t>
            </a: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Product Design &amp; Development   	Management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Product Excellence Using Six Sigma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Quality Management and Techniques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Robust Design &amp; Development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Simulation of Production Operations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Storage &amp; Warehousing Techniques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Technology Management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ndara" pitchFamily="34" charset="0"/>
              <a:cs typeface="Tahoma" pitchFamily="34" charset="0"/>
            </a:endParaRP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T</a:t>
            </a: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echnology 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Modules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Dimensional Management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Information Technology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Process </a:t>
            </a:r>
            <a:r>
              <a:rPr lang="en-US" sz="11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Modelling</a:t>
            </a:r>
            <a:endParaRPr lang="en-US" sz="1100" b="0" dirty="0">
              <a:solidFill>
                <a:schemeClr val="tx1">
                  <a:lumMod val="95000"/>
                  <a:lumOff val="5000"/>
                </a:schemeClr>
              </a:solidFill>
              <a:latin typeface="Candara" pitchFamily="34" charset="0"/>
              <a:cs typeface="Tahoma" pitchFamily="34" charset="0"/>
            </a:endParaRP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Advanced Materials &amp; Processes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Automation and Robotics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Enterprise Information Systems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tabLst>
                <a:tab pos="85725" algn="l"/>
              </a:tabLst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Information &amp; Communication 	Technologies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US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Machining Technologies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GB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Manufacturing Process Technologies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GB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Manufacturing Technology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GB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Materials Engineering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GB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Packaging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  <a:defRPr/>
            </a:pPr>
            <a:r>
              <a:rPr lang="en-GB" sz="11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Transport Techniques &amp; Management</a:t>
            </a:r>
          </a:p>
          <a:p>
            <a:pPr>
              <a:buFont typeface="Arial" pitchFamily="34" charset="0"/>
              <a:buChar char="•"/>
              <a:defRPr/>
            </a:pPr>
            <a:endParaRPr lang="en-GB" sz="10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7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79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26288" cy="9144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C00000"/>
                </a:solidFill>
                <a:cs typeface="Tahoma" pitchFamily="34" charset="0"/>
              </a:rPr>
              <a:t>Potential Modules for New Programme</a:t>
            </a:r>
            <a:endParaRPr lang="en-GB" sz="2800" dirty="0" smtClean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3456384" cy="5410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None/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Business Modules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One From: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None/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Financial Analysis &amp; 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None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Control Systems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Management of Change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None/>
              <a:defRPr/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11960" y="1556792"/>
            <a:ext cx="4932040" cy="527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Operations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Modules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Five From:</a:t>
            </a:r>
          </a:p>
          <a:p>
            <a:pPr algn="l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</a:pPr>
            <a:endParaRPr lang="en-US" sz="2000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ahoma" pitchFamily="34" charset="0"/>
            </a:endParaRP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Project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Planning,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Management</a:t>
            </a:r>
          </a:p>
          <a:p>
            <a:pPr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</a:pP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and Control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Collaborative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Product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Development</a:t>
            </a:r>
            <a:endParaRPr lang="en-US" sz="2000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ahoma" pitchFamily="34" charset="0"/>
            </a:endParaRP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Innovation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Strategy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Managing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the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Multi-Project / </a:t>
            </a:r>
          </a:p>
          <a:p>
            <a:pPr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</a:pP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Programme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Environment</a:t>
            </a:r>
            <a:endParaRPr lang="en-US" sz="2000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ahoma" pitchFamily="34" charset="0"/>
            </a:endParaRP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Operations Strategy for Industry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Process Improvement Using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Six</a:t>
            </a:r>
          </a:p>
          <a:p>
            <a:pPr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</a:pP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Sigma</a:t>
            </a:r>
          </a:p>
          <a:p>
            <a:pPr indent="3175" algn="l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Product Design &amp; Development  </a:t>
            </a:r>
            <a:endParaRPr lang="en-US" sz="2000" b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ahoma" pitchFamily="34" charset="0"/>
            </a:endParaRPr>
          </a:p>
          <a:p>
            <a:pPr algn="l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 Management</a:t>
            </a:r>
            <a:endParaRPr lang="en-US" sz="2000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ahoma" pitchFamily="34" charset="0"/>
            </a:endParaRPr>
          </a:p>
          <a:p>
            <a:pPr indent="3175" algn="l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 Technology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ahoma" pitchFamily="34" charset="0"/>
              </a:rPr>
              <a:t>Management</a:t>
            </a: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70000"/>
              <a:buFontTx/>
              <a:buChar char="•"/>
            </a:pPr>
            <a:endParaRPr lang="en-US" sz="1100" b="0" dirty="0">
              <a:solidFill>
                <a:schemeClr val="tx1">
                  <a:lumMod val="95000"/>
                  <a:lumOff val="5000"/>
                </a:schemeClr>
              </a:solidFill>
              <a:latin typeface="Candara" pitchFamily="34" charset="0"/>
              <a:cs typeface="Tahoma" pitchFamily="34" charset="0"/>
            </a:endParaRPr>
          </a:p>
          <a:p>
            <a:pPr indent="3175" algn="l" eaLnBrk="0" hangingPunct="0">
              <a:lnSpc>
                <a:spcPct val="80000"/>
              </a:lnSpc>
              <a:spcBef>
                <a:spcPts val="600"/>
              </a:spcBef>
              <a:buClr>
                <a:srgbClr val="E32118"/>
              </a:buClr>
              <a:buSzPct val="70000"/>
            </a:pPr>
            <a:endParaRPr lang="en-US" sz="1000" dirty="0">
              <a:solidFill>
                <a:srgbClr val="80808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20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473"/>
            <a:ext cx="8202488" cy="1143000"/>
          </a:xfrm>
        </p:spPr>
        <p:txBody>
          <a:bodyPr/>
          <a:lstStyle/>
          <a:p>
            <a:pPr defTabSz="762000" eaLnBrk="1" hangingPunct="1"/>
            <a:r>
              <a:rPr lang="en-GB" sz="3600" dirty="0" smtClean="0"/>
              <a:t>Potential Masters by subsequent study </a:t>
            </a:r>
            <a:r>
              <a:rPr lang="en-GB" dirty="0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2438" y="1600200"/>
            <a:ext cx="5940425" cy="4525963"/>
          </a:xfrm>
        </p:spPr>
        <p:txBody>
          <a:bodyPr/>
          <a:lstStyle/>
          <a:p>
            <a:pPr marL="482600" indent="-482600" defTabSz="7620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Engineering Business Management</a:t>
            </a:r>
          </a:p>
          <a:p>
            <a:pPr marL="482600" indent="-482600" defTabSz="7620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e-business Management</a:t>
            </a:r>
          </a:p>
          <a:p>
            <a:pPr marL="482600" indent="-482600" defTabSz="7620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Innovation and Entrepreneurship</a:t>
            </a:r>
          </a:p>
          <a:p>
            <a:pPr marL="482600" indent="-482600" defTabSz="7620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International Technology Management</a:t>
            </a:r>
          </a:p>
          <a:p>
            <a:pPr marL="482600" indent="-482600" defTabSz="7620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 for Business Excellence</a:t>
            </a:r>
          </a:p>
          <a:p>
            <a:pPr marL="482600" indent="-482600" defTabSz="7620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Manufacturing Systems Engineering</a:t>
            </a:r>
          </a:p>
          <a:p>
            <a:pPr marL="482600" indent="-482600" defTabSz="7620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Process Business Management</a:t>
            </a:r>
          </a:p>
          <a:p>
            <a:pPr marL="482600" indent="-482600" defTabSz="7620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Programme and Project Management</a:t>
            </a:r>
          </a:p>
          <a:p>
            <a:pPr marL="482600" indent="-482600" defTabSz="7620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Service Design and Management</a:t>
            </a:r>
          </a:p>
          <a:p>
            <a:pPr marL="482600" indent="-482600" defTabSz="7620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Supply Chain and Logistics Management </a:t>
            </a:r>
          </a:p>
          <a:p>
            <a:pPr marL="482600" indent="-482600" defTabSz="7620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Cybersecurity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Management</a:t>
            </a:r>
          </a:p>
          <a:p>
            <a:pPr marL="482600" indent="-482600" defTabSz="76200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Digital Healthcare</a:t>
            </a:r>
          </a:p>
        </p:txBody>
      </p:sp>
    </p:spTree>
    <p:extLst>
      <p:ext uri="{BB962C8B-B14F-4D97-AF65-F5344CB8AC3E}">
        <p14:creationId xmlns:p14="http://schemas.microsoft.com/office/powerpoint/2010/main" val="3859356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32350" y="2420938"/>
            <a:ext cx="4311650" cy="1306512"/>
          </a:xfrm>
        </p:spPr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781300"/>
            <a:ext cx="4130675" cy="4248150"/>
          </a:xfrm>
        </p:spPr>
        <p:txBody>
          <a:bodyPr/>
          <a:lstStyle/>
          <a:p>
            <a:pPr eaLnBrk="1" hangingPunct="1"/>
            <a:r>
              <a:rPr lang="en-GB" sz="4000" i="1" smtClean="0">
                <a:solidFill>
                  <a:srgbClr val="C00000"/>
                </a:solidFill>
              </a:rPr>
              <a:t>Further Information:</a:t>
            </a:r>
          </a:p>
          <a:p>
            <a:pPr eaLnBrk="1" hangingPunct="1"/>
            <a:endParaRPr lang="en-GB" sz="4000" i="1" smtClean="0">
              <a:solidFill>
                <a:srgbClr val="C00000"/>
              </a:solidFill>
            </a:endParaRPr>
          </a:p>
          <a:p>
            <a:pPr eaLnBrk="1" hangingPunct="1"/>
            <a:r>
              <a:rPr lang="en-GB" sz="2400" i="1" smtClean="0">
                <a:solidFill>
                  <a:srgbClr val="C00000"/>
                </a:solidFill>
              </a:rPr>
              <a:t>www.wmg.warwick.ac.uk</a:t>
            </a:r>
            <a:endParaRPr lang="en-GB" sz="2400" i="1" smtClean="0"/>
          </a:p>
          <a:p>
            <a:pPr eaLnBrk="1" hangingPunct="1"/>
            <a:endParaRPr lang="en-GB" sz="45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8"/>
          <p:cNvSpPr>
            <a:spLocks noChangeArrowheads="1"/>
          </p:cNvSpPr>
          <p:nvPr/>
        </p:nvSpPr>
        <p:spPr bwMode="auto">
          <a:xfrm>
            <a:off x="211138" y="2667000"/>
            <a:ext cx="8721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82600" indent="-482600" defTabSz="762000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Ø"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3256" name="Rectangle 12"/>
          <p:cNvSpPr>
            <a:spLocks noGrp="1" noChangeArrowheads="1"/>
          </p:cNvSpPr>
          <p:nvPr>
            <p:ph type="title"/>
          </p:nvPr>
        </p:nvSpPr>
        <p:spPr>
          <a:xfrm>
            <a:off x="689846" y="266700"/>
            <a:ext cx="7924800" cy="11430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Integrated Development </a:t>
            </a:r>
            <a:endParaRPr lang="en-US" sz="3600" dirty="0" smtClean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3671" r="3434" b="4600"/>
          <a:stretch/>
        </p:blipFill>
        <p:spPr>
          <a:xfrm>
            <a:off x="830129" y="1523999"/>
            <a:ext cx="7644234" cy="53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0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924800" cy="738336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  <a:cs typeface="Tahoma" pitchFamily="34" charset="0"/>
              </a:rPr>
              <a:t>Professional </a:t>
            </a:r>
            <a:r>
              <a:rPr lang="en-US" sz="3600" dirty="0" err="1" smtClean="0">
                <a:solidFill>
                  <a:srgbClr val="C00000"/>
                </a:solidFill>
                <a:latin typeface="Georgia" pitchFamily="18" charset="0"/>
                <a:cs typeface="Tahoma" pitchFamily="34" charset="0"/>
              </a:rPr>
              <a:t>Programmes</a:t>
            </a:r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  <a:cs typeface="Tahoma" pitchFamily="34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Candara" pitchFamily="34" charset="0"/>
                <a:cs typeface="Tahoma" pitchFamily="34" charset="0"/>
              </a:rPr>
              <a:t> </a:t>
            </a:r>
            <a:br>
              <a:rPr lang="en-US" sz="3600" dirty="0" smtClean="0">
                <a:solidFill>
                  <a:schemeClr val="bg2"/>
                </a:solidFill>
                <a:latin typeface="Candara" pitchFamily="34" charset="0"/>
                <a:cs typeface="Tahoma" pitchFamily="34" charset="0"/>
              </a:rPr>
            </a:br>
            <a:endParaRPr lang="en-GB" sz="2800" dirty="0" smtClean="0">
              <a:latin typeface="Candara" pitchFamily="34" charset="0"/>
            </a:endParaRPr>
          </a:p>
        </p:txBody>
      </p:sp>
      <p:sp>
        <p:nvSpPr>
          <p:cNvPr id="32771" name="Chevron 3"/>
          <p:cNvSpPr>
            <a:spLocks noChangeArrowheads="1"/>
          </p:cNvSpPr>
          <p:nvPr/>
        </p:nvSpPr>
        <p:spPr bwMode="auto">
          <a:xfrm>
            <a:off x="1676400" y="2286000"/>
            <a:ext cx="990600" cy="457200"/>
          </a:xfrm>
          <a:prstGeom prst="chevron">
            <a:avLst>
              <a:gd name="adj" fmla="val 50004"/>
            </a:avLst>
          </a:prstGeom>
          <a:solidFill>
            <a:srgbClr val="A5F9BB"/>
          </a:solidFill>
          <a:ln w="3175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32772" name="Pentagon 4"/>
          <p:cNvSpPr>
            <a:spLocks noChangeArrowheads="1"/>
          </p:cNvSpPr>
          <p:nvPr/>
        </p:nvSpPr>
        <p:spPr bwMode="auto">
          <a:xfrm>
            <a:off x="914400" y="2286000"/>
            <a:ext cx="914400" cy="457200"/>
          </a:xfrm>
          <a:prstGeom prst="homePlate">
            <a:avLst>
              <a:gd name="adj" fmla="val 50000"/>
            </a:avLst>
          </a:prstGeom>
          <a:solidFill>
            <a:srgbClr val="A5F9BB"/>
          </a:solidFill>
          <a:ln w="3175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43200"/>
            <a:ext cx="457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2774" name="Chevron 7"/>
          <p:cNvSpPr>
            <a:spLocks noChangeArrowheads="1"/>
          </p:cNvSpPr>
          <p:nvPr/>
        </p:nvSpPr>
        <p:spPr bwMode="auto">
          <a:xfrm>
            <a:off x="3429000" y="2286000"/>
            <a:ext cx="990600" cy="457200"/>
          </a:xfrm>
          <a:prstGeom prst="chevron">
            <a:avLst>
              <a:gd name="adj" fmla="val 50004"/>
            </a:avLst>
          </a:prstGeom>
          <a:solidFill>
            <a:srgbClr val="A5F9BB"/>
          </a:solidFill>
          <a:ln w="3175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457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2776" name="Pentagon 9"/>
          <p:cNvSpPr>
            <a:spLocks/>
          </p:cNvSpPr>
          <p:nvPr/>
        </p:nvSpPr>
        <p:spPr bwMode="auto">
          <a:xfrm>
            <a:off x="914400" y="3810000"/>
            <a:ext cx="1511300" cy="457200"/>
          </a:xfrm>
          <a:prstGeom prst="homePlate">
            <a:avLst>
              <a:gd name="adj" fmla="val 49981"/>
            </a:avLst>
          </a:prstGeom>
          <a:solidFill>
            <a:srgbClr val="FF9933"/>
          </a:solidFill>
          <a:ln w="19050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32777" name="Chevron 10"/>
          <p:cNvSpPr>
            <a:spLocks noChangeArrowheads="1"/>
          </p:cNvSpPr>
          <p:nvPr/>
        </p:nvSpPr>
        <p:spPr bwMode="auto">
          <a:xfrm>
            <a:off x="2286000" y="3810000"/>
            <a:ext cx="720725" cy="457200"/>
          </a:xfrm>
          <a:prstGeom prst="chevron">
            <a:avLst>
              <a:gd name="adj" fmla="val 50050"/>
            </a:avLst>
          </a:prstGeom>
          <a:solidFill>
            <a:srgbClr val="FF9933"/>
          </a:solidFill>
          <a:ln w="3175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pic>
        <p:nvPicPr>
          <p:cNvPr id="32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267200"/>
            <a:ext cx="457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2779" name="Chevron 12"/>
          <p:cNvSpPr>
            <a:spLocks noChangeArrowheads="1"/>
          </p:cNvSpPr>
          <p:nvPr/>
        </p:nvSpPr>
        <p:spPr bwMode="auto">
          <a:xfrm>
            <a:off x="3581400" y="3810000"/>
            <a:ext cx="720725" cy="457200"/>
          </a:xfrm>
          <a:prstGeom prst="chevron">
            <a:avLst>
              <a:gd name="adj" fmla="val 50050"/>
            </a:avLst>
          </a:prstGeom>
          <a:solidFill>
            <a:srgbClr val="FF9933"/>
          </a:solidFill>
          <a:ln w="3175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pic>
        <p:nvPicPr>
          <p:cNvPr id="327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267200"/>
            <a:ext cx="457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2781" name="Chevron 15"/>
          <p:cNvSpPr>
            <a:spLocks noChangeArrowheads="1"/>
          </p:cNvSpPr>
          <p:nvPr/>
        </p:nvSpPr>
        <p:spPr bwMode="auto">
          <a:xfrm>
            <a:off x="5256213" y="3808413"/>
            <a:ext cx="1692275" cy="457200"/>
          </a:xfrm>
          <a:prstGeom prst="chevron">
            <a:avLst>
              <a:gd name="adj" fmla="val 50003"/>
            </a:avLst>
          </a:prstGeom>
          <a:solidFill>
            <a:srgbClr val="FF9933"/>
          </a:solidFill>
          <a:ln w="3175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pic>
        <p:nvPicPr>
          <p:cNvPr id="327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4284663"/>
            <a:ext cx="457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2783" name="Rectangle 19"/>
          <p:cNvSpPr>
            <a:spLocks noChangeArrowheads="1"/>
          </p:cNvSpPr>
          <p:nvPr/>
        </p:nvSpPr>
        <p:spPr bwMode="auto">
          <a:xfrm>
            <a:off x="7848600" y="3810000"/>
            <a:ext cx="838200" cy="457200"/>
          </a:xfrm>
          <a:prstGeom prst="rect">
            <a:avLst/>
          </a:prstGeom>
          <a:solidFill>
            <a:srgbClr val="FAA4B6"/>
          </a:solidFill>
          <a:ln w="19050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32784" name="Pentagon 20"/>
          <p:cNvSpPr>
            <a:spLocks/>
          </p:cNvSpPr>
          <p:nvPr/>
        </p:nvSpPr>
        <p:spPr bwMode="auto">
          <a:xfrm>
            <a:off x="914400" y="5334000"/>
            <a:ext cx="1800225" cy="457200"/>
          </a:xfrm>
          <a:prstGeom prst="homePlate">
            <a:avLst>
              <a:gd name="adj" fmla="val 50003"/>
            </a:avLst>
          </a:prstGeom>
          <a:solidFill>
            <a:srgbClr val="6699FF"/>
          </a:solidFill>
          <a:ln w="3175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32785" name="Chevron 21"/>
          <p:cNvSpPr>
            <a:spLocks noChangeArrowheads="1"/>
          </p:cNvSpPr>
          <p:nvPr/>
        </p:nvSpPr>
        <p:spPr bwMode="auto">
          <a:xfrm>
            <a:off x="2590800" y="5334000"/>
            <a:ext cx="2987675" cy="457200"/>
          </a:xfrm>
          <a:prstGeom prst="chevron">
            <a:avLst>
              <a:gd name="adj" fmla="val 50009"/>
            </a:avLst>
          </a:prstGeom>
          <a:solidFill>
            <a:srgbClr val="6699FF"/>
          </a:solidFill>
          <a:ln w="3175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pic>
        <p:nvPicPr>
          <p:cNvPr id="32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791200"/>
            <a:ext cx="457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2787" name="TextBox 26"/>
          <p:cNvSpPr txBox="1">
            <a:spLocks noChangeArrowheads="1"/>
          </p:cNvSpPr>
          <p:nvPr/>
        </p:nvSpPr>
        <p:spPr bwMode="auto">
          <a:xfrm>
            <a:off x="914400" y="2393950"/>
            <a:ext cx="762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900">
                <a:latin typeface="Candara" pitchFamily="34" charset="0"/>
                <a:cs typeface="Tahoma" pitchFamily="34" charset="0"/>
              </a:rPr>
              <a:t>Experience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788" name="TextBox 27"/>
          <p:cNvSpPr txBox="1">
            <a:spLocks noChangeArrowheads="1"/>
          </p:cNvSpPr>
          <p:nvPr/>
        </p:nvSpPr>
        <p:spPr bwMode="auto">
          <a:xfrm>
            <a:off x="1828800" y="2393950"/>
            <a:ext cx="76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>
                <a:latin typeface="Candara" pitchFamily="34" charset="0"/>
                <a:cs typeface="Tahoma" pitchFamily="34" charset="0"/>
              </a:rPr>
              <a:t>8</a:t>
            </a:r>
            <a:r>
              <a:rPr lang="en-GB" sz="900" dirty="0" smtClean="0">
                <a:latin typeface="Candara" pitchFamily="34" charset="0"/>
                <a:cs typeface="Tahoma" pitchFamily="34" charset="0"/>
              </a:rPr>
              <a:t> </a:t>
            </a:r>
            <a:r>
              <a:rPr lang="en-GB" sz="900" dirty="0">
                <a:latin typeface="Candara" pitchFamily="34" charset="0"/>
                <a:cs typeface="Tahoma" pitchFamily="34" charset="0"/>
              </a:rPr>
              <a:t>+ Project</a:t>
            </a:r>
            <a:endParaRPr lang="en-GB" sz="900" dirty="0">
              <a:latin typeface="Candara" pitchFamily="34" charset="0"/>
            </a:endParaRPr>
          </a:p>
        </p:txBody>
      </p:sp>
      <p:sp>
        <p:nvSpPr>
          <p:cNvPr id="32789" name="TextBox 28"/>
          <p:cNvSpPr txBox="1">
            <a:spLocks noChangeArrowheads="1"/>
          </p:cNvSpPr>
          <p:nvPr/>
        </p:nvSpPr>
        <p:spPr bwMode="auto">
          <a:xfrm>
            <a:off x="3581400" y="2393950"/>
            <a:ext cx="76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Candara" pitchFamily="34" charset="0"/>
                <a:cs typeface="Tahoma" pitchFamily="34" charset="0"/>
              </a:rPr>
              <a:t>7</a:t>
            </a:r>
            <a:r>
              <a:rPr lang="en-GB" sz="900">
                <a:latin typeface="Candara" pitchFamily="34" charset="0"/>
                <a:cs typeface="Tahoma" pitchFamily="34" charset="0"/>
              </a:rPr>
              <a:t> + Project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790" name="TextBox 29"/>
          <p:cNvSpPr txBox="1">
            <a:spLocks noChangeArrowheads="1"/>
          </p:cNvSpPr>
          <p:nvPr/>
        </p:nvSpPr>
        <p:spPr bwMode="auto">
          <a:xfrm>
            <a:off x="2590800" y="23622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Post-experience</a:t>
            </a:r>
          </a:p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Certificate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791" name="TextBox 30"/>
          <p:cNvSpPr txBox="1">
            <a:spLocks noChangeArrowheads="1"/>
          </p:cNvSpPr>
          <p:nvPr/>
        </p:nvSpPr>
        <p:spPr bwMode="auto">
          <a:xfrm>
            <a:off x="4419600" y="2362200"/>
            <a:ext cx="99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Post-experience</a:t>
            </a:r>
          </a:p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Diploma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792" name="TextBox 33"/>
          <p:cNvSpPr txBox="1">
            <a:spLocks noChangeArrowheads="1"/>
          </p:cNvSpPr>
          <p:nvPr/>
        </p:nvSpPr>
        <p:spPr bwMode="auto">
          <a:xfrm>
            <a:off x="914400" y="1981200"/>
            <a:ext cx="762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900">
                <a:latin typeface="Candara" pitchFamily="34" charset="0"/>
                <a:cs typeface="Tahoma" pitchFamily="34" charset="0"/>
              </a:rPr>
              <a:t>Entry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793" name="TextBox 34"/>
          <p:cNvSpPr txBox="1">
            <a:spLocks noChangeArrowheads="1"/>
          </p:cNvSpPr>
          <p:nvPr/>
        </p:nvSpPr>
        <p:spPr bwMode="auto">
          <a:xfrm>
            <a:off x="914400" y="3505200"/>
            <a:ext cx="762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900">
                <a:latin typeface="Candara" pitchFamily="34" charset="0"/>
                <a:cs typeface="Tahoma" pitchFamily="34" charset="0"/>
              </a:rPr>
              <a:t>Entry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794" name="TextBox 35"/>
          <p:cNvSpPr txBox="1">
            <a:spLocks noChangeArrowheads="1"/>
          </p:cNvSpPr>
          <p:nvPr/>
        </p:nvSpPr>
        <p:spPr bwMode="auto">
          <a:xfrm>
            <a:off x="914400" y="5029200"/>
            <a:ext cx="762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900">
                <a:latin typeface="Candara" pitchFamily="34" charset="0"/>
                <a:cs typeface="Tahoma" pitchFamily="34" charset="0"/>
              </a:rPr>
              <a:t>Entry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795" name="TextBox 36"/>
          <p:cNvSpPr txBox="1">
            <a:spLocks noChangeArrowheads="1"/>
          </p:cNvSpPr>
          <p:nvPr/>
        </p:nvSpPr>
        <p:spPr bwMode="auto">
          <a:xfrm>
            <a:off x="838200" y="3779838"/>
            <a:ext cx="1600200" cy="508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Degree/HND/HNC</a:t>
            </a:r>
          </a:p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Post Experience Certificate</a:t>
            </a:r>
          </a:p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Relevant Experience</a:t>
            </a:r>
          </a:p>
        </p:txBody>
      </p:sp>
      <p:sp>
        <p:nvSpPr>
          <p:cNvPr id="32796" name="TextBox 37"/>
          <p:cNvSpPr txBox="1">
            <a:spLocks noChangeArrowheads="1"/>
          </p:cNvSpPr>
          <p:nvPr/>
        </p:nvSpPr>
        <p:spPr bwMode="auto">
          <a:xfrm>
            <a:off x="2555875" y="3924300"/>
            <a:ext cx="304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Candara" pitchFamily="34" charset="0"/>
                <a:cs typeface="Tahoma" pitchFamily="34" charset="0"/>
              </a:rPr>
              <a:t>3</a:t>
            </a:r>
            <a:endParaRPr lang="en-GB" sz="1000">
              <a:latin typeface="Candara" pitchFamily="34" charset="0"/>
            </a:endParaRPr>
          </a:p>
        </p:txBody>
      </p:sp>
      <p:sp>
        <p:nvSpPr>
          <p:cNvPr id="32797" name="TextBox 38"/>
          <p:cNvSpPr txBox="1">
            <a:spLocks noChangeArrowheads="1"/>
          </p:cNvSpPr>
          <p:nvPr/>
        </p:nvSpPr>
        <p:spPr bwMode="auto">
          <a:xfrm>
            <a:off x="2843213" y="385127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Postgraduate</a:t>
            </a:r>
          </a:p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Award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798" name="TextBox 39"/>
          <p:cNvSpPr txBox="1">
            <a:spLocks noChangeArrowheads="1"/>
          </p:cNvSpPr>
          <p:nvPr/>
        </p:nvSpPr>
        <p:spPr bwMode="auto">
          <a:xfrm>
            <a:off x="4267200" y="38862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Postgraduate</a:t>
            </a:r>
          </a:p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Certificate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799" name="TextBox 40"/>
          <p:cNvSpPr txBox="1">
            <a:spLocks noChangeArrowheads="1"/>
          </p:cNvSpPr>
          <p:nvPr/>
        </p:nvSpPr>
        <p:spPr bwMode="auto">
          <a:xfrm>
            <a:off x="3851275" y="3924300"/>
            <a:ext cx="304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Candara" pitchFamily="34" charset="0"/>
                <a:cs typeface="Tahoma" pitchFamily="34" charset="0"/>
              </a:rPr>
              <a:t>3</a:t>
            </a:r>
            <a:endParaRPr lang="en-GB" sz="1000">
              <a:latin typeface="Candara" pitchFamily="34" charset="0"/>
            </a:endParaRPr>
          </a:p>
        </p:txBody>
      </p:sp>
      <p:sp>
        <p:nvSpPr>
          <p:cNvPr id="32800" name="TextBox 43"/>
          <p:cNvSpPr txBox="1">
            <a:spLocks noChangeArrowheads="1"/>
          </p:cNvSpPr>
          <p:nvPr/>
        </p:nvSpPr>
        <p:spPr bwMode="auto">
          <a:xfrm>
            <a:off x="7010400" y="3887788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Masters</a:t>
            </a:r>
          </a:p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Degree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801" name="TextBox 44"/>
          <p:cNvSpPr txBox="1">
            <a:spLocks noChangeArrowheads="1"/>
          </p:cNvSpPr>
          <p:nvPr/>
        </p:nvSpPr>
        <p:spPr bwMode="auto">
          <a:xfrm>
            <a:off x="7775575" y="3779838"/>
            <a:ext cx="990600" cy="508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PhD/EngD</a:t>
            </a:r>
          </a:p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Research</a:t>
            </a:r>
          </a:p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Degree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802" name="TextBox 45"/>
          <p:cNvSpPr txBox="1">
            <a:spLocks noChangeArrowheads="1"/>
          </p:cNvSpPr>
          <p:nvPr/>
        </p:nvSpPr>
        <p:spPr bwMode="auto">
          <a:xfrm>
            <a:off x="5486400" y="54102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Postgraduate</a:t>
            </a:r>
          </a:p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Certificate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803" name="TextBox 46"/>
          <p:cNvSpPr txBox="1">
            <a:spLocks noChangeArrowheads="1"/>
          </p:cNvSpPr>
          <p:nvPr/>
        </p:nvSpPr>
        <p:spPr bwMode="auto">
          <a:xfrm>
            <a:off x="914400" y="5310188"/>
            <a:ext cx="1600200" cy="508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Degree/HND/HNC</a:t>
            </a:r>
          </a:p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Post Experience Certificate</a:t>
            </a:r>
          </a:p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Relevant Experience</a:t>
            </a:r>
          </a:p>
        </p:txBody>
      </p:sp>
      <p:sp>
        <p:nvSpPr>
          <p:cNvPr id="32804" name="TextBox 47"/>
          <p:cNvSpPr txBox="1">
            <a:spLocks noChangeArrowheads="1"/>
          </p:cNvSpPr>
          <p:nvPr/>
        </p:nvSpPr>
        <p:spPr bwMode="auto">
          <a:xfrm>
            <a:off x="2843213" y="5435600"/>
            <a:ext cx="2590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>
                <a:latin typeface="Candara" pitchFamily="34" charset="0"/>
                <a:cs typeface="Tahoma" pitchFamily="34" charset="0"/>
              </a:rPr>
              <a:t>Completion of dedicated SPP</a:t>
            </a:r>
            <a:r>
              <a:rPr lang="en-GB" sz="1000">
                <a:latin typeface="Candara" pitchFamily="34" charset="0"/>
                <a:cs typeface="Tahoma" pitchFamily="34" charset="0"/>
              </a:rPr>
              <a:t>, 8</a:t>
            </a:r>
            <a:r>
              <a:rPr lang="en-GB" sz="900">
                <a:latin typeface="Candara" pitchFamily="34" charset="0"/>
                <a:cs typeface="Tahoma" pitchFamily="34" charset="0"/>
              </a:rPr>
              <a:t> + Project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805" name="TextBox 49"/>
          <p:cNvSpPr txBox="1">
            <a:spLocks noChangeArrowheads="1"/>
          </p:cNvSpPr>
          <p:nvPr/>
        </p:nvSpPr>
        <p:spPr bwMode="auto">
          <a:xfrm>
            <a:off x="5486400" y="3924300"/>
            <a:ext cx="1219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latin typeface="Candara" pitchFamily="34" charset="0"/>
                <a:cs typeface="Tahoma" pitchFamily="34" charset="0"/>
              </a:rPr>
              <a:t>6</a:t>
            </a:r>
            <a:r>
              <a:rPr lang="en-GB" sz="900">
                <a:latin typeface="Candara" pitchFamily="34" charset="0"/>
                <a:cs typeface="Tahoma" pitchFamily="34" charset="0"/>
              </a:rPr>
              <a:t> + Dissertation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806" name="TextBox 50"/>
          <p:cNvSpPr txBox="1">
            <a:spLocks noChangeArrowheads="1"/>
          </p:cNvSpPr>
          <p:nvPr/>
        </p:nvSpPr>
        <p:spPr bwMode="auto">
          <a:xfrm>
            <a:off x="914400" y="1736725"/>
            <a:ext cx="2362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1100" b="1">
                <a:latin typeface="Candara" pitchFamily="34" charset="0"/>
                <a:cs typeface="Tahoma" pitchFamily="34" charset="0"/>
              </a:rPr>
              <a:t>Post-experience Route</a:t>
            </a:r>
            <a:endParaRPr lang="en-GB" sz="1100" b="1">
              <a:latin typeface="Candara" pitchFamily="34" charset="0"/>
            </a:endParaRPr>
          </a:p>
        </p:txBody>
      </p:sp>
      <p:sp>
        <p:nvSpPr>
          <p:cNvPr id="32807" name="TextBox 51"/>
          <p:cNvSpPr txBox="1">
            <a:spLocks noChangeArrowheads="1"/>
          </p:cNvSpPr>
          <p:nvPr/>
        </p:nvSpPr>
        <p:spPr bwMode="auto">
          <a:xfrm>
            <a:off x="914400" y="3260725"/>
            <a:ext cx="2362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1100" b="1">
                <a:latin typeface="Candara" pitchFamily="34" charset="0"/>
                <a:cs typeface="Tahoma" pitchFamily="34" charset="0"/>
              </a:rPr>
              <a:t>Postgraduate Route</a:t>
            </a:r>
            <a:endParaRPr lang="en-GB" sz="1100" b="1">
              <a:latin typeface="Candara" pitchFamily="34" charset="0"/>
            </a:endParaRPr>
          </a:p>
        </p:txBody>
      </p:sp>
      <p:sp>
        <p:nvSpPr>
          <p:cNvPr id="32808" name="TextBox 52"/>
          <p:cNvSpPr txBox="1">
            <a:spLocks noChangeArrowheads="1"/>
          </p:cNvSpPr>
          <p:nvPr/>
        </p:nvSpPr>
        <p:spPr bwMode="auto">
          <a:xfrm>
            <a:off x="914400" y="4784725"/>
            <a:ext cx="2590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1100" b="1">
                <a:latin typeface="Candara" pitchFamily="34" charset="0"/>
                <a:cs typeface="Tahoma" pitchFamily="34" charset="0"/>
              </a:rPr>
              <a:t>Supply Professionalism Programme</a:t>
            </a:r>
            <a:endParaRPr lang="en-GB" sz="1100" b="1">
              <a:latin typeface="Candara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>
            <a:off x="6705600" y="2209800"/>
            <a:ext cx="304800" cy="228600"/>
          </a:xfrm>
          <a:prstGeom prst="triangle">
            <a:avLst/>
          </a:prstGeom>
          <a:solidFill>
            <a:srgbClr val="A5F9B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6" name="Isosceles Triangle 55"/>
          <p:cNvSpPr/>
          <p:nvPr/>
        </p:nvSpPr>
        <p:spPr bwMode="auto">
          <a:xfrm>
            <a:off x="6705600" y="2590800"/>
            <a:ext cx="304800" cy="228600"/>
          </a:xfrm>
          <a:prstGeom prst="triangle">
            <a:avLst/>
          </a:prstGeom>
          <a:solidFill>
            <a:srgbClr val="FF993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7" name="Isosceles Triangle 56"/>
          <p:cNvSpPr/>
          <p:nvPr/>
        </p:nvSpPr>
        <p:spPr bwMode="auto">
          <a:xfrm>
            <a:off x="6705600" y="2971800"/>
            <a:ext cx="304800" cy="228600"/>
          </a:xfrm>
          <a:prstGeom prst="triangle">
            <a:avLst/>
          </a:prstGeom>
          <a:solidFill>
            <a:srgbClr val="6699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32812" name="TextBox 57"/>
          <p:cNvSpPr txBox="1">
            <a:spLocks noChangeArrowheads="1"/>
          </p:cNvSpPr>
          <p:nvPr/>
        </p:nvSpPr>
        <p:spPr bwMode="auto">
          <a:xfrm>
            <a:off x="6934200" y="22098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900">
                <a:latin typeface="Candara" pitchFamily="34" charset="0"/>
                <a:cs typeface="Tahoma" pitchFamily="34" charset="0"/>
              </a:rPr>
              <a:t>No. of 2.5 day modules + project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813" name="TextBox 58"/>
          <p:cNvSpPr txBox="1">
            <a:spLocks noChangeArrowheads="1"/>
          </p:cNvSpPr>
          <p:nvPr/>
        </p:nvSpPr>
        <p:spPr bwMode="auto">
          <a:xfrm>
            <a:off x="6934200" y="25908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900">
                <a:latin typeface="Candara" pitchFamily="34" charset="0"/>
                <a:cs typeface="Tahoma" pitchFamily="34" charset="0"/>
              </a:rPr>
              <a:t>Number of 5 day modules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814" name="TextBox 60"/>
          <p:cNvSpPr txBox="1">
            <a:spLocks noChangeArrowheads="1"/>
          </p:cNvSpPr>
          <p:nvPr/>
        </p:nvSpPr>
        <p:spPr bwMode="auto">
          <a:xfrm>
            <a:off x="6934200" y="29718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900">
                <a:latin typeface="Candara" pitchFamily="34" charset="0"/>
                <a:cs typeface="Tahoma" pitchFamily="34" charset="0"/>
              </a:rPr>
              <a:t>Number of 5 day modules</a:t>
            </a:r>
            <a:endParaRPr lang="en-GB" sz="900">
              <a:latin typeface="Candara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914400" y="1981200"/>
            <a:ext cx="784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914400" y="3505200"/>
            <a:ext cx="784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914400" y="5029200"/>
            <a:ext cx="784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818" name="Down Arrow 23"/>
          <p:cNvSpPr>
            <a:spLocks noChangeArrowheads="1"/>
          </p:cNvSpPr>
          <p:nvPr/>
        </p:nvSpPr>
        <p:spPr bwMode="auto">
          <a:xfrm>
            <a:off x="2362200" y="2895600"/>
            <a:ext cx="360363" cy="762000"/>
          </a:xfrm>
          <a:prstGeom prst="downArrow">
            <a:avLst>
              <a:gd name="adj1" fmla="val 50000"/>
              <a:gd name="adj2" fmla="val 49946"/>
            </a:avLst>
          </a:prstGeom>
          <a:solidFill>
            <a:schemeClr val="accent1"/>
          </a:solidFill>
          <a:ln w="19050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32819" name="TextBox 31"/>
          <p:cNvSpPr txBox="1">
            <a:spLocks noChangeArrowheads="1"/>
          </p:cNvSpPr>
          <p:nvPr/>
        </p:nvSpPr>
        <p:spPr bwMode="auto">
          <a:xfrm rot="-5400000">
            <a:off x="2159794" y="3024981"/>
            <a:ext cx="762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900">
                <a:latin typeface="Candara" pitchFamily="34" charset="0"/>
                <a:cs typeface="Tahoma" pitchFamily="34" charset="0"/>
              </a:rPr>
              <a:t>Bridge</a:t>
            </a:r>
            <a:endParaRPr lang="en-GB" sz="900">
              <a:latin typeface="Candara" pitchFamily="34" charset="0"/>
            </a:endParaRPr>
          </a:p>
        </p:txBody>
      </p:sp>
      <p:sp>
        <p:nvSpPr>
          <p:cNvPr id="32820" name="Down Arrow 24"/>
          <p:cNvSpPr>
            <a:spLocks noChangeArrowheads="1"/>
          </p:cNvSpPr>
          <p:nvPr/>
        </p:nvSpPr>
        <p:spPr bwMode="auto">
          <a:xfrm rot="-2391402">
            <a:off x="5713413" y="2871788"/>
            <a:ext cx="360362" cy="971550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3175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32821" name="TextBox 32"/>
          <p:cNvSpPr txBox="1">
            <a:spLocks noChangeArrowheads="1"/>
          </p:cNvSpPr>
          <p:nvPr/>
        </p:nvSpPr>
        <p:spPr bwMode="auto">
          <a:xfrm rot="3017208">
            <a:off x="5507832" y="3220243"/>
            <a:ext cx="76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r>
              <a:rPr lang="en-GB" sz="1000">
                <a:latin typeface="Candara" pitchFamily="34" charset="0"/>
                <a:cs typeface="Tahoma" pitchFamily="34" charset="0"/>
              </a:rPr>
              <a:t>7</a:t>
            </a:r>
            <a:endParaRPr lang="en-GB" sz="1000">
              <a:latin typeface="Candara" pitchFamily="34" charset="0"/>
            </a:endParaRPr>
          </a:p>
        </p:txBody>
      </p:sp>
      <p:sp>
        <p:nvSpPr>
          <p:cNvPr id="32822" name="Down Arrow 25"/>
          <p:cNvSpPr>
            <a:spLocks noChangeArrowheads="1"/>
          </p:cNvSpPr>
          <p:nvPr/>
        </p:nvSpPr>
        <p:spPr bwMode="auto">
          <a:xfrm rot="-8176726">
            <a:off x="6588125" y="4318000"/>
            <a:ext cx="360363" cy="1079500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3175" algn="ctr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GB"/>
          </a:p>
        </p:txBody>
      </p:sp>
      <p:sp>
        <p:nvSpPr>
          <p:cNvPr id="32823" name="TextBox 53"/>
          <p:cNvSpPr txBox="1">
            <a:spLocks noChangeArrowheads="1"/>
          </p:cNvSpPr>
          <p:nvPr/>
        </p:nvSpPr>
        <p:spPr bwMode="auto">
          <a:xfrm rot="-2791368">
            <a:off x="6153944" y="4752181"/>
            <a:ext cx="1143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>
                <a:latin typeface="Candara" pitchFamily="34" charset="0"/>
                <a:cs typeface="Tahoma" pitchFamily="34" charset="0"/>
              </a:rPr>
              <a:t>Dissertation</a:t>
            </a:r>
          </a:p>
        </p:txBody>
      </p:sp>
    </p:spTree>
    <p:extLst>
      <p:ext uri="{BB962C8B-B14F-4D97-AF65-F5344CB8AC3E}">
        <p14:creationId xmlns:p14="http://schemas.microsoft.com/office/powerpoint/2010/main" val="2413390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"/>
            <a:ext cx="7924800" cy="1143000"/>
          </a:xfrm>
        </p:spPr>
        <p:txBody>
          <a:bodyPr/>
          <a:lstStyle/>
          <a:p>
            <a:r>
              <a:rPr lang="en-GB" sz="3600" dirty="0" smtClean="0"/>
              <a:t>Professional Programmes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High-quality, High-impact courses delivered by WMG in the UK and internationally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Designed for high-potential employees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Designed to be adaptable to meet the needs of the business and employee</a:t>
            </a:r>
          </a:p>
        </p:txBody>
      </p:sp>
    </p:spTree>
    <p:extLst>
      <p:ext uri="{BB962C8B-B14F-4D97-AF65-F5344CB8AC3E}">
        <p14:creationId xmlns:p14="http://schemas.microsoft.com/office/powerpoint/2010/main" val="2925270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en-GB" sz="3600" dirty="0" smtClean="0"/>
              <a:t>Our Collaborative </a:t>
            </a:r>
            <a:r>
              <a:rPr lang="en-GB" sz="3600" dirty="0"/>
              <a:t>Concept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8274496" cy="4525963"/>
          </a:xfrm>
        </p:spPr>
        <p:txBody>
          <a:bodyPr/>
          <a:lstStyle/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Companies and WMG are jointly responsible for:</a:t>
            </a:r>
          </a:p>
          <a:p>
            <a:pPr marL="1620838" lvl="1">
              <a:spcBef>
                <a:spcPts val="1800"/>
              </a:spcBef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Strategic direction</a:t>
            </a:r>
          </a:p>
          <a:p>
            <a:pPr marL="1620838" lvl="1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Range of taught modules</a:t>
            </a:r>
          </a:p>
          <a:p>
            <a:pPr marL="1620838" lvl="1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Contents of each module</a:t>
            </a:r>
          </a:p>
          <a:p>
            <a:pPr marL="1620838" lvl="1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Teaching methods</a:t>
            </a:r>
          </a:p>
          <a:p>
            <a:pPr marL="1620838" lvl="1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Participant and lecturer assessment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Company staff and specialist consultants make a significant contribution to delivery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897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Overall Objectives of Programmes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58472" cy="4525963"/>
          </a:xfrm>
        </p:spPr>
        <p:txBody>
          <a:bodyPr/>
          <a:lstStyle/>
          <a:p>
            <a:endParaRPr lang="en-GB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Transfer knowledge to the workplace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Improve the capability of the employee and their effectiveness</a:t>
            </a:r>
          </a:p>
          <a:p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>
              <a:buClr>
                <a:srgbClr val="E32118"/>
              </a:buClr>
              <a:buFontTx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Improve the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capability and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performance of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company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59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913"/>
            <a:ext cx="7969324" cy="92075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Example Programmes - 1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84784"/>
            <a:ext cx="7950200" cy="5519738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Clr>
                <a:srgbClr val="C00000"/>
              </a:buClr>
              <a:buNone/>
            </a:pPr>
            <a:r>
              <a:rPr lang="en-GB" sz="1900" dirty="0" smtClean="0"/>
              <a:t> </a:t>
            </a:r>
          </a:p>
          <a:p>
            <a:pPr eaLnBrk="1" hangingPunct="1">
              <a:lnSpc>
                <a:spcPct val="7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BAE Systems </a:t>
            </a:r>
          </a:p>
          <a:p>
            <a:pPr marL="1412875" lvl="2" indent="-342900" eaLnBrk="1" hangingPunct="1">
              <a:lnSpc>
                <a:spcPct val="7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modules, 1100 staff, over 10 years</a:t>
            </a:r>
          </a:p>
          <a:p>
            <a:pPr marL="1412875" lvl="2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GB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Academic and professional accreditation.</a:t>
            </a:r>
          </a:p>
          <a:p>
            <a:pPr marL="1412875" lvl="2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GB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350m YTL savings identified by the business</a:t>
            </a:r>
          </a:p>
          <a:p>
            <a:pPr marL="1412875" lvl="2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endParaRPr lang="en-GB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7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Astra Zeneca </a:t>
            </a:r>
          </a:p>
          <a:p>
            <a:pPr marL="1412875" lvl="2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GB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modules, 20+ students per year</a:t>
            </a:r>
          </a:p>
          <a:p>
            <a:pPr marL="1412875" lvl="2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GB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Individuals from 27 countries to Warwick</a:t>
            </a:r>
          </a:p>
          <a:p>
            <a:pPr marL="1412875" lvl="2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GB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Supplier Professionalism Programme</a:t>
            </a:r>
          </a:p>
          <a:p>
            <a:pPr marL="1412875" lvl="2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GB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Opened to other pharmaceutical companies</a:t>
            </a:r>
          </a:p>
          <a:p>
            <a:pPr marL="1412875" lvl="2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endParaRPr lang="en-GB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7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Ministry of Defence - Equipment &amp;</a:t>
            </a:r>
            <a:r>
              <a:rPr lang="en-GB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Support   </a:t>
            </a:r>
          </a:p>
          <a:p>
            <a:pPr marL="1412875" lvl="2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GB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to 6 modules, 45 students</a:t>
            </a:r>
          </a:p>
          <a:p>
            <a:pPr marL="1412875" lvl="2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GB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Now delivered to Malaysian Defence Industry </a:t>
            </a:r>
            <a:endParaRPr lang="en-GB" sz="2100" b="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98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913"/>
            <a:ext cx="7897887" cy="92075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Example Programmes - 2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84784"/>
            <a:ext cx="7950200" cy="5519738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SAFEA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- 5 modules plus, 100 students per year</a:t>
            </a:r>
          </a:p>
          <a:p>
            <a:pPr marL="1298575" lvl="2" eaLnBrk="1" hangingPunct="1">
              <a:spcBef>
                <a:spcPct val="30000"/>
              </a:spcBef>
              <a:buSzPct val="75000"/>
              <a:buFontTx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partly in Wuhan, China and partly in WMG, UK</a:t>
            </a:r>
          </a:p>
          <a:p>
            <a:pPr marL="1298575" lvl="2" eaLnBrk="1" hangingPunct="1">
              <a:spcBef>
                <a:spcPct val="30000"/>
              </a:spcBef>
              <a:buSzPct val="75000"/>
              <a:buFontTx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Certificate in Engineering Business Management</a:t>
            </a:r>
          </a:p>
          <a:p>
            <a:pPr marL="1298575" lvl="2" eaLnBrk="1" hangingPunct="1">
              <a:spcBef>
                <a:spcPct val="30000"/>
              </a:spcBef>
              <a:buSzPct val="75000"/>
              <a:buFontTx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Growing variety of offerings e.g. BJAST</a:t>
            </a:r>
          </a:p>
          <a:p>
            <a:pPr marL="1468437" lvl="2" indent="-342900" eaLnBrk="1" hangingPunct="1">
              <a:spcBef>
                <a:spcPct val="30000"/>
              </a:spcBef>
              <a:buSzPct val="75000"/>
              <a:defRPr/>
            </a:pPr>
            <a:endParaRPr lang="en-GB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Bharat Forge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full Masters degree</a:t>
            </a:r>
          </a:p>
          <a:p>
            <a:pPr marL="1403349" lvl="2" indent="-342900" eaLnBrk="1" hangingPunct="1">
              <a:spcBef>
                <a:spcPct val="30000"/>
              </a:spcBef>
              <a:buSzPct val="75000"/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year rolling program</a:t>
            </a:r>
          </a:p>
          <a:p>
            <a:pPr marL="1458912" lvl="2" indent="-342900" eaLnBrk="1" hangingPunct="1">
              <a:spcBef>
                <a:spcPct val="30000"/>
              </a:spcBef>
              <a:buSzPct val="75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Approx. 100 students currently from Germany, India and USA.</a:t>
            </a:r>
          </a:p>
          <a:p>
            <a:pPr marL="715962" lvl="1" indent="0" eaLnBrk="1" hangingPunct="1">
              <a:spcBef>
                <a:spcPct val="30000"/>
              </a:spcBef>
              <a:buSzPct val="75000"/>
              <a:buNone/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  <a:p>
            <a:pPr eaLnBrk="1" hangingPunct="1">
              <a:defRPr/>
            </a:pPr>
            <a:r>
              <a:rPr 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CII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10 modules and project, full Masters degree</a:t>
            </a:r>
          </a:p>
          <a:p>
            <a:pPr marL="1346200" lvl="2" eaLnBrk="1" hangingPunct="1">
              <a:spcBef>
                <a:spcPct val="30000"/>
              </a:spcBef>
              <a:buSzPct val="75000"/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year rolling programme</a:t>
            </a:r>
          </a:p>
          <a:p>
            <a:pPr marL="1346200" lvl="2" eaLnBrk="1" hangingPunct="1">
              <a:spcBef>
                <a:spcPct val="30000"/>
              </a:spcBef>
              <a:buSzPct val="75000"/>
              <a:defRPr/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Approx. 100 students currently e.g. Larson &amp; Toubro, TVS Motors</a:t>
            </a:r>
          </a:p>
          <a:p>
            <a:pPr marL="946150" lvl="1" eaLnBrk="1" hangingPunct="1">
              <a:spcBef>
                <a:spcPct val="30000"/>
              </a:spcBef>
              <a:buSzPct val="75000"/>
              <a:buFontTx/>
              <a:buNone/>
              <a:defRPr/>
            </a:pPr>
            <a:r>
              <a:rPr lang="en-GB" sz="2000" dirty="0" smtClean="0">
                <a:solidFill>
                  <a:srgbClr val="0070C0"/>
                </a:solidFill>
              </a:rPr>
              <a:t> </a:t>
            </a:r>
          </a:p>
          <a:p>
            <a:pPr marL="946150" lvl="1" eaLnBrk="1" hangingPunct="1">
              <a:spcBef>
                <a:spcPct val="30000"/>
              </a:spcBef>
              <a:buSzPct val="75000"/>
              <a:buFontTx/>
              <a:buChar char="•"/>
              <a:defRPr/>
            </a:pPr>
            <a:endParaRPr lang="en-GB" sz="2300" dirty="0" smtClean="0"/>
          </a:p>
          <a:p>
            <a:pPr marL="536575" indent="-536575" eaLnBrk="1" hangingPunct="1">
              <a:buClr>
                <a:srgbClr val="340DF7"/>
              </a:buClr>
              <a:buFontTx/>
              <a:buNone/>
              <a:defRPr/>
            </a:pPr>
            <a:endParaRPr lang="en-GB" sz="2300" b="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12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924800" cy="1143000"/>
          </a:xfrm>
        </p:spPr>
        <p:txBody>
          <a:bodyPr/>
          <a:lstStyle/>
          <a:p>
            <a:pPr defTabSz="762000"/>
            <a:r>
              <a:rPr lang="en-GB" sz="3600" dirty="0" smtClean="0"/>
              <a:t>Technology R&amp;D Management</a:t>
            </a:r>
            <a:endParaRPr lang="en-GB" sz="3600" dirty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8280920" cy="4525963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 designed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enable the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of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R&amp;D personnel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technology enabled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organisations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Will create the capability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lead and manage R&amp;D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6 module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leading to Warwick Postgraduate Certificate 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current staff taken over 12 months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newly recruited Research Engineers taken over 6 months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15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/>
          </p:cNvSpPr>
          <p:nvPr/>
        </p:nvSpPr>
        <p:spPr bwMode="auto">
          <a:xfrm>
            <a:off x="755648" y="332656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8" bIns="0" anchor="b"/>
          <a:lstStyle/>
          <a:p>
            <a:pPr marL="39688" algn="l"/>
            <a:r>
              <a:rPr lang="en-US" sz="3600" b="0" dirty="0" smtClean="0">
                <a:solidFill>
                  <a:srgbClr val="C00000"/>
                </a:solidFill>
                <a:latin typeface="+mj-lt"/>
                <a:cs typeface="Arial" pitchFamily="34" charset="0"/>
                <a:sym typeface="Lucida Grande" charset="0"/>
              </a:rPr>
              <a:t>Our Modular Approach</a:t>
            </a:r>
            <a:endParaRPr lang="en-US" sz="3600" b="0" dirty="0">
              <a:solidFill>
                <a:srgbClr val="C00000"/>
              </a:solidFill>
              <a:latin typeface="+mj-lt"/>
              <a:cs typeface="Arial" pitchFamily="34" charset="0"/>
              <a:sym typeface="Lucida Grande" charset="0"/>
            </a:endParaRP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746520" y="1565276"/>
            <a:ext cx="42481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8" bIns="0"/>
          <a:lstStyle/>
          <a:p>
            <a:pPr marL="382588" indent="-342900" algn="l">
              <a:lnSpc>
                <a:spcPct val="160000"/>
              </a:lnSpc>
              <a:spcBef>
                <a:spcPts val="413"/>
              </a:spcBef>
              <a:defRPr/>
            </a:pP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Modules </a:t>
            </a:r>
          </a:p>
          <a:p>
            <a:pPr marL="382588" indent="-342900" algn="l">
              <a:lnSpc>
                <a:spcPct val="160000"/>
              </a:lnSpc>
              <a:spcBef>
                <a:spcPts val="413"/>
              </a:spcBef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  <a:sym typeface="Arial" charset="0"/>
              </a:rPr>
              <a:t>One week - 40 hours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charset="0"/>
              <a:sym typeface="Arial" charset="0"/>
            </a:endParaRPr>
          </a:p>
          <a:p>
            <a:pPr marL="382588" indent="-342900" algn="l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  <a:sym typeface="Arial" charset="0"/>
              </a:rPr>
              <a:t>Intensive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  <a:sym typeface="Arial" charset="0"/>
              </a:rPr>
              <a:t>Delivery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charset="0"/>
              <a:sym typeface="Arial" charset="0"/>
            </a:endParaRPr>
          </a:p>
          <a:p>
            <a:pPr marL="382588" indent="-342900" algn="l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  <a:sym typeface="Arial" charset="0"/>
              </a:rPr>
              <a:t>Normal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  <a:sym typeface="Arial" charset="0"/>
              </a:rPr>
              <a:t>class size: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  <a:sym typeface="Arial" charset="0"/>
              </a:rPr>
              <a:t>20 -30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  <a:sym typeface="Arial" charset="0"/>
              </a:rPr>
              <a:t>students</a:t>
            </a:r>
          </a:p>
          <a:p>
            <a:pPr marL="382588" indent="-342900" algn="l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  <a:sym typeface="Arial" charset="0"/>
              </a:rPr>
              <a:t>No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  <a:sym typeface="Arial" charset="0"/>
              </a:rPr>
              <a:t>examination</a:t>
            </a:r>
          </a:p>
          <a:p>
            <a:pPr marL="39688" algn="l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  <a:defRPr/>
            </a:pPr>
            <a:r>
              <a:rPr lang="en-US" b="1" dirty="0" smtClean="0">
                <a:solidFill>
                  <a:schemeClr val="accent2"/>
                </a:solidFill>
                <a:latin typeface="Arial" charset="0"/>
                <a:cs typeface="Arial" charset="0"/>
                <a:sym typeface="Arial" charset="0"/>
              </a:rPr>
              <a:t>    </a:t>
            </a:r>
            <a:endParaRPr lang="en-US" b="1" dirty="0">
              <a:solidFill>
                <a:schemeClr val="accent2"/>
              </a:solidFill>
              <a:latin typeface="Arial" charset="0"/>
              <a:cs typeface="Arial" charset="0"/>
              <a:sym typeface="Arial" charset="0"/>
            </a:endParaRPr>
          </a:p>
          <a:p>
            <a:pPr marL="382588" indent="-342900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Arial" charset="0"/>
                <a:cs typeface="Arial" charset="0"/>
                <a:sym typeface="Arial" charset="0"/>
              </a:rPr>
              <a:t>       </a:t>
            </a:r>
          </a:p>
          <a:p>
            <a:pPr marL="382588" indent="-342900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Arial" charset="0"/>
                <a:cs typeface="Arial" charset="0"/>
                <a:sym typeface="Arial" charset="0"/>
              </a:rPr>
              <a:t>    </a:t>
            </a: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4860032" y="1503363"/>
            <a:ext cx="428396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688" bIns="0"/>
          <a:lstStyle/>
          <a:p>
            <a:pPr marL="382588" indent="-342900" algn="l">
              <a:lnSpc>
                <a:spcPct val="160000"/>
              </a:lnSpc>
              <a:spcBef>
                <a:spcPts val="413"/>
              </a:spcBef>
            </a:pPr>
            <a:r>
              <a:rPr lang="en-US" b="1" i="1" dirty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 Post </a:t>
            </a:r>
            <a:r>
              <a:rPr lang="en-US" b="1" i="1" dirty="0" smtClean="0">
                <a:solidFill>
                  <a:srgbClr val="FF0000"/>
                </a:solidFill>
                <a:cs typeface="Arial" pitchFamily="34" charset="0"/>
                <a:sym typeface="Arial" pitchFamily="34" charset="0"/>
              </a:rPr>
              <a:t>module assignment  </a:t>
            </a:r>
            <a:endParaRPr lang="en-US" b="1" i="1" dirty="0">
              <a:solidFill>
                <a:srgbClr val="FF0000"/>
              </a:solidFill>
              <a:cs typeface="Arial" pitchFamily="34" charset="0"/>
              <a:sym typeface="Arial" pitchFamily="34" charset="0"/>
            </a:endParaRPr>
          </a:p>
          <a:p>
            <a:pPr marL="382588" indent="-342900" algn="l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  <a:sym typeface="Arial" pitchFamily="34" charset="0"/>
              </a:rPr>
              <a:t>60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  <a:sym typeface="Arial" pitchFamily="34" charset="0"/>
              </a:rPr>
              <a:t>hours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  <a:sym typeface="Arial" pitchFamily="34" charset="0"/>
              </a:rPr>
              <a:t>i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  <a:sym typeface="Arial" pitchFamily="34" charset="0"/>
              </a:rPr>
              <a:t>ndividual study</a:t>
            </a:r>
          </a:p>
          <a:p>
            <a:pPr marL="382588" indent="-342900" algn="l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  <a:sym typeface="Arial" pitchFamily="34" charset="0"/>
              </a:rPr>
              <a:t>Industry focused</a:t>
            </a:r>
          </a:p>
          <a:p>
            <a:pPr marL="382588" indent="-342900" algn="l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  <a:sym typeface="Arial" pitchFamily="34" charset="0"/>
              </a:rPr>
              <a:t>Embedding learning in company</a:t>
            </a:r>
          </a:p>
          <a:p>
            <a:pPr marL="382588" indent="-342900" algn="l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  <a:sym typeface="Arial" pitchFamily="34" charset="0"/>
              </a:rPr>
              <a:t>3000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  <a:sym typeface="Arial" pitchFamily="34" charset="0"/>
              </a:rPr>
              <a:t>- 4000 words</a:t>
            </a:r>
          </a:p>
          <a:p>
            <a:pPr marL="382588" indent="-342900" algn="l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  <a:sym typeface="Arial" pitchFamily="34" charset="0"/>
              </a:rPr>
              <a:t>Submitted by six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  <a:sym typeface="Arial" pitchFamily="34" charset="0"/>
              </a:rPr>
              <a:t>weeks after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  <a:sym typeface="Arial" pitchFamily="34" charset="0"/>
              </a:rPr>
              <a:t>end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  <a:sym typeface="Arial" pitchFamily="34" charset="0"/>
              </a:rPr>
              <a:t>of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  <a:sym typeface="Arial" pitchFamily="34" charset="0"/>
              </a:rPr>
              <a:t>module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382588" indent="-342900" algn="l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</a:pP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382588" indent="-342900" algn="l">
              <a:lnSpc>
                <a:spcPct val="160000"/>
              </a:lnSpc>
              <a:spcBef>
                <a:spcPts val="413"/>
              </a:spcBef>
              <a:buClr>
                <a:srgbClr val="000000"/>
              </a:buClr>
              <a:buSzPct val="100000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  <a:sym typeface="Arial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934646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924800" cy="738336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  <a:cs typeface="Tahoma" pitchFamily="34" charset="0"/>
              </a:rPr>
              <a:t>Qualifications Route</a:t>
            </a:r>
            <a:endParaRPr lang="en-GB" sz="2800" dirty="0" smtClean="0">
              <a:latin typeface="Candara" pitchFamily="34" charset="0"/>
            </a:endParaRPr>
          </a:p>
        </p:txBody>
      </p:sp>
      <p:sp>
        <p:nvSpPr>
          <p:cNvPr id="32776" name="Pentagon 9"/>
          <p:cNvSpPr>
            <a:spLocks/>
          </p:cNvSpPr>
          <p:nvPr/>
        </p:nvSpPr>
        <p:spPr bwMode="auto">
          <a:xfrm>
            <a:off x="724024" y="1574140"/>
            <a:ext cx="2888059" cy="1537989"/>
          </a:xfrm>
          <a:prstGeom prst="homePlate">
            <a:avLst>
              <a:gd name="adj" fmla="val 49981"/>
            </a:avLst>
          </a:prstGeom>
          <a:solidFill>
            <a:srgbClr val="FF9933"/>
          </a:solidFill>
          <a:ln w="19050" algn="ctr">
            <a:noFill/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779" name="Chevron 12"/>
          <p:cNvSpPr>
            <a:spLocks noChangeArrowheads="1"/>
          </p:cNvSpPr>
          <p:nvPr/>
        </p:nvSpPr>
        <p:spPr bwMode="auto">
          <a:xfrm>
            <a:off x="4283968" y="1574140"/>
            <a:ext cx="3300362" cy="1477970"/>
          </a:xfrm>
          <a:prstGeom prst="chevron">
            <a:avLst>
              <a:gd name="adj" fmla="val 50050"/>
            </a:avLst>
          </a:prstGeom>
          <a:solidFill>
            <a:srgbClr val="FF9933"/>
          </a:solidFill>
          <a:ln w="3175" algn="ctr">
            <a:noFill/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 smtClean="0">
              <a:solidFill>
                <a:srgbClr val="000000"/>
              </a:solidFill>
              <a:latin typeface="Verdana"/>
            </a:endParaRP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000000"/>
              </a:solidFill>
              <a:latin typeface="Verdana"/>
            </a:endParaRP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rgbClr val="000000"/>
                </a:solidFill>
                <a:latin typeface="Verdana"/>
              </a:rPr>
              <a:t>3 Modules</a:t>
            </a: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000000"/>
              </a:solidFill>
              <a:latin typeface="Verdana"/>
            </a:endParaRP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27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2578" y="2343134"/>
            <a:ext cx="790012" cy="7900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27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62" y="5974432"/>
            <a:ext cx="457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2795" name="TextBox 36"/>
          <p:cNvSpPr txBox="1">
            <a:spLocks noChangeArrowheads="1"/>
          </p:cNvSpPr>
          <p:nvPr/>
        </p:nvSpPr>
        <p:spPr bwMode="auto">
          <a:xfrm>
            <a:off x="467545" y="1884944"/>
            <a:ext cx="3037655" cy="10156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00"/>
                </a:solidFill>
                <a:latin typeface="Candara" pitchFamily="34" charset="0"/>
                <a:cs typeface="Tahoma" pitchFamily="34" charset="0"/>
              </a:rPr>
              <a:t>Good Undergraduate Degree</a:t>
            </a:r>
            <a:endParaRPr lang="en-GB" sz="2000" b="0" dirty="0">
              <a:solidFill>
                <a:srgbClr val="000000"/>
              </a:solidFill>
              <a:latin typeface="Candara" pitchFamily="34" charset="0"/>
              <a:cs typeface="Tahoma" pitchFamily="34" charset="0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00"/>
                </a:solidFill>
                <a:latin typeface="Candara" pitchFamily="34" charset="0"/>
                <a:cs typeface="Tahoma" pitchFamily="34" charset="0"/>
              </a:rPr>
              <a:t>English Competence</a:t>
            </a:r>
            <a:endParaRPr lang="en-GB" sz="2000" b="0" dirty="0">
              <a:solidFill>
                <a:srgbClr val="000000"/>
              </a:solidFill>
              <a:latin typeface="Candara" pitchFamily="34" charset="0"/>
              <a:cs typeface="Tahoma" pitchFamily="34" charset="0"/>
            </a:endParaRPr>
          </a:p>
        </p:txBody>
      </p:sp>
      <p:sp>
        <p:nvSpPr>
          <p:cNvPr id="32797" name="TextBox 38"/>
          <p:cNvSpPr txBox="1">
            <a:spLocks noChangeArrowheads="1"/>
          </p:cNvSpPr>
          <p:nvPr/>
        </p:nvSpPr>
        <p:spPr bwMode="auto">
          <a:xfrm>
            <a:off x="7452320" y="1684890"/>
            <a:ext cx="18728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dirty="0">
                <a:solidFill>
                  <a:srgbClr val="000000"/>
                </a:solidFill>
                <a:latin typeface="Candara" pitchFamily="34" charset="0"/>
                <a:cs typeface="Tahoma" pitchFamily="34" charset="0"/>
              </a:rPr>
              <a:t>Postgraduate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dirty="0">
                <a:solidFill>
                  <a:srgbClr val="000000"/>
                </a:solidFill>
                <a:latin typeface="Candara" pitchFamily="34" charset="0"/>
                <a:cs typeface="Tahoma" pitchFamily="34" charset="0"/>
              </a:rPr>
              <a:t>Award</a:t>
            </a:r>
            <a:endParaRPr lang="en-GB" sz="2000" b="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32798" name="TextBox 39"/>
          <p:cNvSpPr txBox="1">
            <a:spLocks noChangeArrowheads="1"/>
          </p:cNvSpPr>
          <p:nvPr/>
        </p:nvSpPr>
        <p:spPr bwMode="auto">
          <a:xfrm>
            <a:off x="4283968" y="3527796"/>
            <a:ext cx="18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dirty="0">
                <a:solidFill>
                  <a:srgbClr val="000000"/>
                </a:solidFill>
                <a:latin typeface="Candara" pitchFamily="34" charset="0"/>
                <a:cs typeface="Tahoma" pitchFamily="34" charset="0"/>
              </a:rPr>
              <a:t>Postgraduate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dirty="0">
                <a:solidFill>
                  <a:srgbClr val="000000"/>
                </a:solidFill>
                <a:latin typeface="Candara" pitchFamily="34" charset="0"/>
                <a:cs typeface="Tahoma" pitchFamily="34" charset="0"/>
              </a:rPr>
              <a:t>Certificate</a:t>
            </a:r>
            <a:endParaRPr lang="en-GB" sz="2000" b="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58" name="Chevron 12"/>
          <p:cNvSpPr>
            <a:spLocks noChangeArrowheads="1"/>
          </p:cNvSpPr>
          <p:nvPr/>
        </p:nvSpPr>
        <p:spPr bwMode="auto">
          <a:xfrm>
            <a:off x="622568" y="3471032"/>
            <a:ext cx="3099855" cy="1477970"/>
          </a:xfrm>
          <a:prstGeom prst="chevron">
            <a:avLst>
              <a:gd name="adj" fmla="val 50050"/>
            </a:avLst>
          </a:prstGeom>
          <a:solidFill>
            <a:srgbClr val="FF9933"/>
          </a:solidFill>
          <a:ln w="3175" algn="ctr">
            <a:noFill/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 smtClean="0">
              <a:solidFill>
                <a:srgbClr val="000000"/>
              </a:solidFill>
              <a:latin typeface="Verdana"/>
            </a:endParaRP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000000"/>
              </a:solidFill>
              <a:latin typeface="Verdana"/>
            </a:endParaRP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rgbClr val="000000"/>
                </a:solidFill>
                <a:latin typeface="Verdana"/>
              </a:rPr>
              <a:t>+ 3 Modules</a:t>
            </a: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000000"/>
              </a:solidFill>
              <a:latin typeface="Verdana"/>
            </a:endParaRP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1" name="Chevron 12"/>
          <p:cNvSpPr>
            <a:spLocks noChangeArrowheads="1"/>
          </p:cNvSpPr>
          <p:nvPr/>
        </p:nvSpPr>
        <p:spPr bwMode="auto">
          <a:xfrm>
            <a:off x="724024" y="5235447"/>
            <a:ext cx="5763360" cy="1477970"/>
          </a:xfrm>
          <a:prstGeom prst="chevron">
            <a:avLst>
              <a:gd name="adj" fmla="val 50050"/>
            </a:avLst>
          </a:prstGeom>
          <a:solidFill>
            <a:srgbClr val="FF9933"/>
          </a:solidFill>
          <a:ln w="3175" algn="ctr">
            <a:noFill/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 smtClean="0">
              <a:solidFill>
                <a:srgbClr val="000000"/>
              </a:solidFill>
              <a:latin typeface="Verdana"/>
            </a:endParaRP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000000"/>
              </a:solidFill>
              <a:latin typeface="Verdana"/>
            </a:endParaRP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rgbClr val="000000"/>
                </a:solidFill>
                <a:latin typeface="Verdana"/>
              </a:rPr>
              <a:t>+ 3 - 4 Modules + Dissertation</a:t>
            </a: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000000"/>
              </a:solidFill>
              <a:latin typeface="Verdana"/>
            </a:endParaRP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062" y="4214662"/>
            <a:ext cx="790012" cy="7900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3" name="TextBox 39"/>
          <p:cNvSpPr txBox="1">
            <a:spLocks noChangeArrowheads="1"/>
          </p:cNvSpPr>
          <p:nvPr/>
        </p:nvSpPr>
        <p:spPr bwMode="auto">
          <a:xfrm>
            <a:off x="6487384" y="5285251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00"/>
                </a:solidFill>
                <a:latin typeface="Candara" pitchFamily="34" charset="0"/>
                <a:cs typeface="Tahoma" pitchFamily="34" charset="0"/>
              </a:rPr>
              <a:t>Masters</a:t>
            </a:r>
            <a:endParaRPr lang="en-GB" sz="2000" b="0" dirty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2478" y="5727677"/>
            <a:ext cx="790012" cy="7900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304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IBM2009">
  <a:themeElements>
    <a:clrScheme name="8_IBM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99"/>
      </a:accent1>
      <a:accent2>
        <a:srgbClr val="71BFA7"/>
      </a:accent2>
      <a:accent3>
        <a:srgbClr val="FFFFFF"/>
      </a:accent3>
      <a:accent4>
        <a:srgbClr val="000000"/>
      </a:accent4>
      <a:accent5>
        <a:srgbClr val="AACACA"/>
      </a:accent5>
      <a:accent6>
        <a:srgbClr val="66AD97"/>
      </a:accent6>
      <a:hlink>
        <a:srgbClr val="7889FB"/>
      </a:hlink>
      <a:folHlink>
        <a:srgbClr val="9900CC"/>
      </a:folHlink>
    </a:clrScheme>
    <a:fontScheme name="8_IBM200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IBM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71BFA7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66AD97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">
      <a:dk1>
        <a:srgbClr val="0000FF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0000FF"/>
      </a:accent2>
      <a:accent3>
        <a:srgbClr val="FFFFFF"/>
      </a:accent3>
      <a:accent4>
        <a:srgbClr val="0000DA"/>
      </a:accent4>
      <a:accent5>
        <a:srgbClr val="AAE2CA"/>
      </a:accent5>
      <a:accent6>
        <a:srgbClr val="0000E7"/>
      </a:accent6>
      <a:hlink>
        <a:srgbClr val="FF0000"/>
      </a:hlink>
      <a:folHlink>
        <a:srgbClr val="B2B2B2"/>
      </a:folHlink>
    </a:clrScheme>
    <a:fontScheme name="Blank 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726</Words>
  <Application>Microsoft Office PowerPoint</Application>
  <PresentationFormat>Ekran Gösterisi (4:3)</PresentationFormat>
  <Paragraphs>261</Paragraphs>
  <Slides>15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1_Default Design</vt:lpstr>
      <vt:lpstr>8_IBM2009</vt:lpstr>
      <vt:lpstr>2_Default Design</vt:lpstr>
      <vt:lpstr>Blank Presentation</vt:lpstr>
      <vt:lpstr>7_Custom Design</vt:lpstr>
      <vt:lpstr>2_Custom Design</vt:lpstr>
      <vt:lpstr> </vt:lpstr>
      <vt:lpstr>Professional Programmes</vt:lpstr>
      <vt:lpstr>Our Collaborative Concept</vt:lpstr>
      <vt:lpstr>Overall Objectives of Programmes</vt:lpstr>
      <vt:lpstr>Example Programmes - 1</vt:lpstr>
      <vt:lpstr>Example Programmes - 2</vt:lpstr>
      <vt:lpstr>Technology R&amp;D Management</vt:lpstr>
      <vt:lpstr>PowerPoint Sunusu</vt:lpstr>
      <vt:lpstr>Qualifications Route</vt:lpstr>
      <vt:lpstr>Current Modules</vt:lpstr>
      <vt:lpstr>Potential Modules for New Programme</vt:lpstr>
      <vt:lpstr>Potential Masters by subsequent study  </vt:lpstr>
      <vt:lpstr> </vt:lpstr>
      <vt:lpstr>Integrated Development </vt:lpstr>
      <vt:lpstr>Professional Programmes   </vt:lpstr>
    </vt:vector>
  </TitlesOfParts>
  <Company>UOW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David Mullins</dc:creator>
  <cp:lastModifiedBy>M Tolga</cp:lastModifiedBy>
  <cp:revision>384</cp:revision>
  <cp:lastPrinted>2012-02-02T10:37:54Z</cp:lastPrinted>
  <dcterms:modified xsi:type="dcterms:W3CDTF">2012-03-12T12:30:01Z</dcterms:modified>
</cp:coreProperties>
</file>